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8" r:id="rId5"/>
    <p:sldId id="260" r:id="rId6"/>
    <p:sldId id="293" r:id="rId7"/>
    <p:sldId id="279" r:id="rId8"/>
    <p:sldId id="285" r:id="rId9"/>
    <p:sldId id="280" r:id="rId10"/>
    <p:sldId id="281" r:id="rId11"/>
    <p:sldId id="282" r:id="rId12"/>
    <p:sldId id="275" r:id="rId13"/>
    <p:sldId id="272" r:id="rId14"/>
    <p:sldId id="283" r:id="rId15"/>
    <p:sldId id="284" r:id="rId16"/>
    <p:sldId id="286" r:id="rId17"/>
    <p:sldId id="273" r:id="rId18"/>
    <p:sldId id="287" r:id="rId19"/>
    <p:sldId id="274" r:id="rId20"/>
    <p:sldId id="288" r:id="rId21"/>
    <p:sldId id="276" r:id="rId22"/>
    <p:sldId id="277" r:id="rId23"/>
    <p:sldId id="289" r:id="rId24"/>
    <p:sldId id="290" r:id="rId25"/>
    <p:sldId id="29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FEB430-0CBB-4EB5-9D49-5F5CA11B24E9}" type="doc">
      <dgm:prSet loTypeId="urn:microsoft.com/office/officeart/2005/8/layout/cycle3" loCatId="cycle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3252927-9B9F-4B07-A1EA-EC37DF86026C}">
      <dgm:prSet phldrT="[Text]"/>
      <dgm:spPr/>
      <dgm:t>
        <a:bodyPr/>
        <a:lstStyle/>
        <a:p>
          <a:r>
            <a:rPr lang="en-US" dirty="0"/>
            <a:t>Th: Introduce new subdiscipline in human geography</a:t>
          </a:r>
        </a:p>
      </dgm:t>
    </dgm:pt>
    <dgm:pt modelId="{39C25590-AF4D-4CDB-BACD-136DE5C09376}" type="parTrans" cxnId="{45E1D14B-6E84-46D6-BE79-8E08AB1B5B20}">
      <dgm:prSet/>
      <dgm:spPr/>
      <dgm:t>
        <a:bodyPr/>
        <a:lstStyle/>
        <a:p>
          <a:endParaRPr lang="en-US"/>
        </a:p>
      </dgm:t>
    </dgm:pt>
    <dgm:pt modelId="{26811EC9-60A4-4E32-A8C7-8EDD9F939CAC}" type="sibTrans" cxnId="{45E1D14B-6E84-46D6-BE79-8E08AB1B5B20}">
      <dgm:prSet/>
      <dgm:spPr/>
      <dgm:t>
        <a:bodyPr/>
        <a:lstStyle/>
        <a:p>
          <a:endParaRPr lang="en-US"/>
        </a:p>
      </dgm:t>
    </dgm:pt>
    <dgm:pt modelId="{8542A2F8-59BE-4082-A1C3-1688AE5330BD}">
      <dgm:prSet phldrT="[Text]"/>
      <dgm:spPr/>
      <dgm:t>
        <a:bodyPr/>
        <a:lstStyle/>
        <a:p>
          <a:r>
            <a:rPr lang="en-US" dirty="0"/>
            <a:t>Wknd: Video tutorial of simple examples</a:t>
          </a:r>
        </a:p>
      </dgm:t>
    </dgm:pt>
    <dgm:pt modelId="{098EEA3D-F861-4229-B175-3F87E8C73A8A}" type="parTrans" cxnId="{188280E9-634E-4B13-B329-B2984DCF5BC6}">
      <dgm:prSet/>
      <dgm:spPr/>
      <dgm:t>
        <a:bodyPr/>
        <a:lstStyle/>
        <a:p>
          <a:endParaRPr lang="en-US"/>
        </a:p>
      </dgm:t>
    </dgm:pt>
    <dgm:pt modelId="{68C0C37F-D814-4E93-AA6C-B22D1E273F40}" type="sibTrans" cxnId="{188280E9-634E-4B13-B329-B2984DCF5BC6}">
      <dgm:prSet/>
      <dgm:spPr/>
      <dgm:t>
        <a:bodyPr/>
        <a:lstStyle/>
        <a:p>
          <a:endParaRPr lang="en-US"/>
        </a:p>
      </dgm:t>
    </dgm:pt>
    <dgm:pt modelId="{4A29395F-56C2-4883-B633-2E76A000D13B}">
      <dgm:prSet phldrT="[Text]"/>
      <dgm:spPr/>
      <dgm:t>
        <a:bodyPr/>
        <a:lstStyle/>
        <a:p>
          <a:r>
            <a:rPr lang="en-US" dirty="0"/>
            <a:t>Wknd: Read critically applied GIS paper</a:t>
          </a:r>
        </a:p>
      </dgm:t>
    </dgm:pt>
    <dgm:pt modelId="{F41B0B8F-DE8C-40B2-913E-017ED9857180}" type="parTrans" cxnId="{CF30890C-9ADF-4FA3-967D-0BF13B72AEB5}">
      <dgm:prSet/>
      <dgm:spPr/>
      <dgm:t>
        <a:bodyPr/>
        <a:lstStyle/>
        <a:p>
          <a:endParaRPr lang="en-US"/>
        </a:p>
      </dgm:t>
    </dgm:pt>
    <dgm:pt modelId="{E8E0F8C2-5B76-4EC4-A0C3-43AD1284F28A}" type="sibTrans" cxnId="{CF30890C-9ADF-4FA3-967D-0BF13B72AEB5}">
      <dgm:prSet/>
      <dgm:spPr/>
      <dgm:t>
        <a:bodyPr/>
        <a:lstStyle/>
        <a:p>
          <a:endParaRPr lang="en-US"/>
        </a:p>
      </dgm:t>
    </dgm:pt>
    <dgm:pt modelId="{C39468FE-3DA5-4D9C-81EC-D4D3E72DDB32}">
      <dgm:prSet phldrT="[Text]"/>
      <dgm:spPr/>
      <dgm:t>
        <a:bodyPr/>
        <a:lstStyle/>
        <a:p>
          <a:r>
            <a:rPr lang="en-US" dirty="0"/>
            <a:t>Tu: Review GIS and plan GIS paper implementation</a:t>
          </a:r>
        </a:p>
      </dgm:t>
    </dgm:pt>
    <dgm:pt modelId="{416461AB-B1BF-4AEA-AE90-AB5803C6C5B9}" type="parTrans" cxnId="{A4120A39-3E16-425E-AA4C-5C796925D2C8}">
      <dgm:prSet/>
      <dgm:spPr/>
      <dgm:t>
        <a:bodyPr/>
        <a:lstStyle/>
        <a:p>
          <a:endParaRPr lang="en-US"/>
        </a:p>
      </dgm:t>
    </dgm:pt>
    <dgm:pt modelId="{7B46D617-C7B6-494E-9A3A-639BDB2E3907}" type="sibTrans" cxnId="{A4120A39-3E16-425E-AA4C-5C796925D2C8}">
      <dgm:prSet/>
      <dgm:spPr/>
      <dgm:t>
        <a:bodyPr/>
        <a:lstStyle/>
        <a:p>
          <a:endParaRPr lang="en-US"/>
        </a:p>
      </dgm:t>
    </dgm:pt>
    <dgm:pt modelId="{F0D1719F-35A3-4D46-B7BA-2F381F2EFDBA}">
      <dgm:prSet phldrT="[Text]"/>
      <dgm:spPr/>
      <dgm:t>
        <a:bodyPr/>
        <a:lstStyle/>
        <a:p>
          <a:r>
            <a:rPr lang="en-US" dirty="0"/>
            <a:t>W: Interactive labs transfer reading to new context</a:t>
          </a:r>
        </a:p>
      </dgm:t>
    </dgm:pt>
    <dgm:pt modelId="{59A0D7F7-D45A-4A96-B99B-D1A1B8CF4ED9}" type="parTrans" cxnId="{F6E26ABC-B530-4415-9405-BCDA1835BF74}">
      <dgm:prSet/>
      <dgm:spPr/>
      <dgm:t>
        <a:bodyPr/>
        <a:lstStyle/>
        <a:p>
          <a:endParaRPr lang="en-US"/>
        </a:p>
      </dgm:t>
    </dgm:pt>
    <dgm:pt modelId="{94AEF73F-FD85-4E2B-8E89-C77EF72DAD16}" type="sibTrans" cxnId="{F6E26ABC-B530-4415-9405-BCDA1835BF74}">
      <dgm:prSet/>
      <dgm:spPr/>
      <dgm:t>
        <a:bodyPr/>
        <a:lstStyle/>
        <a:p>
          <a:endParaRPr lang="en-US"/>
        </a:p>
      </dgm:t>
    </dgm:pt>
    <dgm:pt modelId="{AD1FD294-A8AF-4564-AADB-0D2180F8E56E}">
      <dgm:prSet phldrT="[Text]"/>
      <dgm:spPr/>
      <dgm:t>
        <a:bodyPr/>
        <a:lstStyle/>
        <a:p>
          <a:r>
            <a:rPr lang="en-US" dirty="0"/>
            <a:t>Th: Interpret &amp; critique lab findings</a:t>
          </a:r>
        </a:p>
      </dgm:t>
    </dgm:pt>
    <dgm:pt modelId="{48F6E637-9B18-4B9D-9635-BD1E175EFE11}" type="parTrans" cxnId="{B96976BB-760D-4077-9106-3AA0EE91F3EB}">
      <dgm:prSet/>
      <dgm:spPr/>
      <dgm:t>
        <a:bodyPr/>
        <a:lstStyle/>
        <a:p>
          <a:endParaRPr lang="en-US"/>
        </a:p>
      </dgm:t>
    </dgm:pt>
    <dgm:pt modelId="{9FC502B5-EE5B-4DB1-8856-7BE86BBD3228}" type="sibTrans" cxnId="{B96976BB-760D-4077-9106-3AA0EE91F3EB}">
      <dgm:prSet/>
      <dgm:spPr/>
      <dgm:t>
        <a:bodyPr/>
        <a:lstStyle/>
        <a:p>
          <a:endParaRPr lang="en-US"/>
        </a:p>
      </dgm:t>
    </dgm:pt>
    <dgm:pt modelId="{8B929A68-A90A-447D-8574-ECB4F93E5001}" type="pres">
      <dgm:prSet presAssocID="{F4FEB430-0CBB-4EB5-9D49-5F5CA11B24E9}" presName="Name0" presStyleCnt="0">
        <dgm:presLayoutVars>
          <dgm:dir/>
          <dgm:resizeHandles val="exact"/>
        </dgm:presLayoutVars>
      </dgm:prSet>
      <dgm:spPr/>
    </dgm:pt>
    <dgm:pt modelId="{C64ADEAF-2721-4C0D-8F3F-A82233997663}" type="pres">
      <dgm:prSet presAssocID="{F4FEB430-0CBB-4EB5-9D49-5F5CA11B24E9}" presName="cycle" presStyleCnt="0"/>
      <dgm:spPr/>
    </dgm:pt>
    <dgm:pt modelId="{281E77A2-18EB-4B1A-8CC2-63749C5E2CA3}" type="pres">
      <dgm:prSet presAssocID="{03252927-9B9F-4B07-A1EA-EC37DF86026C}" presName="nodeFirstNode" presStyleLbl="node1" presStyleIdx="0" presStyleCnt="6">
        <dgm:presLayoutVars>
          <dgm:bulletEnabled val="1"/>
        </dgm:presLayoutVars>
      </dgm:prSet>
      <dgm:spPr/>
    </dgm:pt>
    <dgm:pt modelId="{1D3B94BA-6A81-4BBA-B76F-24D229051C94}" type="pres">
      <dgm:prSet presAssocID="{26811EC9-60A4-4E32-A8C7-8EDD9F939CAC}" presName="sibTransFirstNode" presStyleLbl="bgShp" presStyleIdx="0" presStyleCnt="1"/>
      <dgm:spPr/>
    </dgm:pt>
    <dgm:pt modelId="{8DA29727-C90F-4D45-9635-0442E9CF38AC}" type="pres">
      <dgm:prSet presAssocID="{8542A2F8-59BE-4082-A1C3-1688AE5330BD}" presName="nodeFollowingNodes" presStyleLbl="node1" presStyleIdx="1" presStyleCnt="6" custRadScaleRad="112907" custRadScaleInc="20230">
        <dgm:presLayoutVars>
          <dgm:bulletEnabled val="1"/>
        </dgm:presLayoutVars>
      </dgm:prSet>
      <dgm:spPr/>
    </dgm:pt>
    <dgm:pt modelId="{91E1B6F9-5F8B-4B55-BF0B-E5A5D7A6C1FA}" type="pres">
      <dgm:prSet presAssocID="{4A29395F-56C2-4883-B633-2E76A000D13B}" presName="nodeFollowingNodes" presStyleLbl="node1" presStyleIdx="2" presStyleCnt="6" custRadScaleRad="111956" custRadScaleInc="-22980">
        <dgm:presLayoutVars>
          <dgm:bulletEnabled val="1"/>
        </dgm:presLayoutVars>
      </dgm:prSet>
      <dgm:spPr/>
    </dgm:pt>
    <dgm:pt modelId="{EE0B2F70-5ABB-4431-B573-54270C4D88FE}" type="pres">
      <dgm:prSet presAssocID="{C39468FE-3DA5-4D9C-81EC-D4D3E72DDB32}" presName="nodeFollowingNodes" presStyleLbl="node1" presStyleIdx="3" presStyleCnt="6">
        <dgm:presLayoutVars>
          <dgm:bulletEnabled val="1"/>
        </dgm:presLayoutVars>
      </dgm:prSet>
      <dgm:spPr/>
    </dgm:pt>
    <dgm:pt modelId="{FE403EFC-4044-4CA7-9802-45E280C2A3FA}" type="pres">
      <dgm:prSet presAssocID="{F0D1719F-35A3-4D46-B7BA-2F381F2EFDBA}" presName="nodeFollowingNodes" presStyleLbl="node1" presStyleIdx="4" presStyleCnt="6" custRadScaleRad="116981" custRadScaleInc="23084">
        <dgm:presLayoutVars>
          <dgm:bulletEnabled val="1"/>
        </dgm:presLayoutVars>
      </dgm:prSet>
      <dgm:spPr/>
    </dgm:pt>
    <dgm:pt modelId="{B77FC649-173D-45E2-A929-4BAE28774BEF}" type="pres">
      <dgm:prSet presAssocID="{AD1FD294-A8AF-4564-AADB-0D2180F8E56E}" presName="nodeFollowingNodes" presStyleLbl="node1" presStyleIdx="5" presStyleCnt="6" custRadScaleRad="116913" custRadScaleInc="-24465">
        <dgm:presLayoutVars>
          <dgm:bulletEnabled val="1"/>
        </dgm:presLayoutVars>
      </dgm:prSet>
      <dgm:spPr/>
    </dgm:pt>
  </dgm:ptLst>
  <dgm:cxnLst>
    <dgm:cxn modelId="{CF30890C-9ADF-4FA3-967D-0BF13B72AEB5}" srcId="{F4FEB430-0CBB-4EB5-9D49-5F5CA11B24E9}" destId="{4A29395F-56C2-4883-B633-2E76A000D13B}" srcOrd="2" destOrd="0" parTransId="{F41B0B8F-DE8C-40B2-913E-017ED9857180}" sibTransId="{E8E0F8C2-5B76-4EC4-A0C3-43AD1284F28A}"/>
    <dgm:cxn modelId="{AE718614-E72A-47A3-968E-8FB17A8713FE}" type="presOf" srcId="{26811EC9-60A4-4E32-A8C7-8EDD9F939CAC}" destId="{1D3B94BA-6A81-4BBA-B76F-24D229051C94}" srcOrd="0" destOrd="0" presId="urn:microsoft.com/office/officeart/2005/8/layout/cycle3"/>
    <dgm:cxn modelId="{A4120A39-3E16-425E-AA4C-5C796925D2C8}" srcId="{F4FEB430-0CBB-4EB5-9D49-5F5CA11B24E9}" destId="{C39468FE-3DA5-4D9C-81EC-D4D3E72DDB32}" srcOrd="3" destOrd="0" parTransId="{416461AB-B1BF-4AEA-AE90-AB5803C6C5B9}" sibTransId="{7B46D617-C7B6-494E-9A3A-639BDB2E3907}"/>
    <dgm:cxn modelId="{A62D136B-5FC4-4923-9F0F-048041A24962}" type="presOf" srcId="{F0D1719F-35A3-4D46-B7BA-2F381F2EFDBA}" destId="{FE403EFC-4044-4CA7-9802-45E280C2A3FA}" srcOrd="0" destOrd="0" presId="urn:microsoft.com/office/officeart/2005/8/layout/cycle3"/>
    <dgm:cxn modelId="{45E1D14B-6E84-46D6-BE79-8E08AB1B5B20}" srcId="{F4FEB430-0CBB-4EB5-9D49-5F5CA11B24E9}" destId="{03252927-9B9F-4B07-A1EA-EC37DF86026C}" srcOrd="0" destOrd="0" parTransId="{39C25590-AF4D-4CDB-BACD-136DE5C09376}" sibTransId="{26811EC9-60A4-4E32-A8C7-8EDD9F939CAC}"/>
    <dgm:cxn modelId="{1B77D56D-42B0-4BE3-9FA0-0B69BD29E6B7}" type="presOf" srcId="{8542A2F8-59BE-4082-A1C3-1688AE5330BD}" destId="{8DA29727-C90F-4D45-9635-0442E9CF38AC}" srcOrd="0" destOrd="0" presId="urn:microsoft.com/office/officeart/2005/8/layout/cycle3"/>
    <dgm:cxn modelId="{210F8F88-7A70-4B7C-AC2F-CEDBB783E4A3}" type="presOf" srcId="{4A29395F-56C2-4883-B633-2E76A000D13B}" destId="{91E1B6F9-5F8B-4B55-BF0B-E5A5D7A6C1FA}" srcOrd="0" destOrd="0" presId="urn:microsoft.com/office/officeart/2005/8/layout/cycle3"/>
    <dgm:cxn modelId="{F4DA7390-D383-4CBF-8B3A-FD23D9112C4D}" type="presOf" srcId="{F4FEB430-0CBB-4EB5-9D49-5F5CA11B24E9}" destId="{8B929A68-A90A-447D-8574-ECB4F93E5001}" srcOrd="0" destOrd="0" presId="urn:microsoft.com/office/officeart/2005/8/layout/cycle3"/>
    <dgm:cxn modelId="{0D4E91A1-AE10-41F5-9727-3D89C68B85DC}" type="presOf" srcId="{AD1FD294-A8AF-4564-AADB-0D2180F8E56E}" destId="{B77FC649-173D-45E2-A929-4BAE28774BEF}" srcOrd="0" destOrd="0" presId="urn:microsoft.com/office/officeart/2005/8/layout/cycle3"/>
    <dgm:cxn modelId="{B96976BB-760D-4077-9106-3AA0EE91F3EB}" srcId="{F4FEB430-0CBB-4EB5-9D49-5F5CA11B24E9}" destId="{AD1FD294-A8AF-4564-AADB-0D2180F8E56E}" srcOrd="5" destOrd="0" parTransId="{48F6E637-9B18-4B9D-9635-BD1E175EFE11}" sibTransId="{9FC502B5-EE5B-4DB1-8856-7BE86BBD3228}"/>
    <dgm:cxn modelId="{F6E26ABC-B530-4415-9405-BCDA1835BF74}" srcId="{F4FEB430-0CBB-4EB5-9D49-5F5CA11B24E9}" destId="{F0D1719F-35A3-4D46-B7BA-2F381F2EFDBA}" srcOrd="4" destOrd="0" parTransId="{59A0D7F7-D45A-4A96-B99B-D1A1B8CF4ED9}" sibTransId="{94AEF73F-FD85-4E2B-8E89-C77EF72DAD16}"/>
    <dgm:cxn modelId="{F37DBEBD-0BF3-4062-A755-C67B4908C255}" type="presOf" srcId="{03252927-9B9F-4B07-A1EA-EC37DF86026C}" destId="{281E77A2-18EB-4B1A-8CC2-63749C5E2CA3}" srcOrd="0" destOrd="0" presId="urn:microsoft.com/office/officeart/2005/8/layout/cycle3"/>
    <dgm:cxn modelId="{188280E9-634E-4B13-B329-B2984DCF5BC6}" srcId="{F4FEB430-0CBB-4EB5-9D49-5F5CA11B24E9}" destId="{8542A2F8-59BE-4082-A1C3-1688AE5330BD}" srcOrd="1" destOrd="0" parTransId="{098EEA3D-F861-4229-B175-3F87E8C73A8A}" sibTransId="{68C0C37F-D814-4E93-AA6C-B22D1E273F40}"/>
    <dgm:cxn modelId="{066036F3-4DB6-4EF4-84E3-8FA5DD224446}" type="presOf" srcId="{C39468FE-3DA5-4D9C-81EC-D4D3E72DDB32}" destId="{EE0B2F70-5ABB-4431-B573-54270C4D88FE}" srcOrd="0" destOrd="0" presId="urn:microsoft.com/office/officeart/2005/8/layout/cycle3"/>
    <dgm:cxn modelId="{42940F20-C47C-423C-B4CB-8A8D3229C425}" type="presParOf" srcId="{8B929A68-A90A-447D-8574-ECB4F93E5001}" destId="{C64ADEAF-2721-4C0D-8F3F-A82233997663}" srcOrd="0" destOrd="0" presId="urn:microsoft.com/office/officeart/2005/8/layout/cycle3"/>
    <dgm:cxn modelId="{E1C4321D-00CC-4248-87FA-359DE2E14F5B}" type="presParOf" srcId="{C64ADEAF-2721-4C0D-8F3F-A82233997663}" destId="{281E77A2-18EB-4B1A-8CC2-63749C5E2CA3}" srcOrd="0" destOrd="0" presId="urn:microsoft.com/office/officeart/2005/8/layout/cycle3"/>
    <dgm:cxn modelId="{3591301A-C0E5-4E8A-AF90-BFC534343B4A}" type="presParOf" srcId="{C64ADEAF-2721-4C0D-8F3F-A82233997663}" destId="{1D3B94BA-6A81-4BBA-B76F-24D229051C94}" srcOrd="1" destOrd="0" presId="urn:microsoft.com/office/officeart/2005/8/layout/cycle3"/>
    <dgm:cxn modelId="{F8C4FB4D-B4E5-4C8A-A3B7-73B3FA7E0B0D}" type="presParOf" srcId="{C64ADEAF-2721-4C0D-8F3F-A82233997663}" destId="{8DA29727-C90F-4D45-9635-0442E9CF38AC}" srcOrd="2" destOrd="0" presId="urn:microsoft.com/office/officeart/2005/8/layout/cycle3"/>
    <dgm:cxn modelId="{AE82C82F-DA64-4AFA-89AD-866216A8096A}" type="presParOf" srcId="{C64ADEAF-2721-4C0D-8F3F-A82233997663}" destId="{91E1B6F9-5F8B-4B55-BF0B-E5A5D7A6C1FA}" srcOrd="3" destOrd="0" presId="urn:microsoft.com/office/officeart/2005/8/layout/cycle3"/>
    <dgm:cxn modelId="{3ED3913C-FA74-4D08-91B7-B87B0AD58CB2}" type="presParOf" srcId="{C64ADEAF-2721-4C0D-8F3F-A82233997663}" destId="{EE0B2F70-5ABB-4431-B573-54270C4D88FE}" srcOrd="4" destOrd="0" presId="urn:microsoft.com/office/officeart/2005/8/layout/cycle3"/>
    <dgm:cxn modelId="{09E64F21-08DD-47C6-AAD2-419008F10F24}" type="presParOf" srcId="{C64ADEAF-2721-4C0D-8F3F-A82233997663}" destId="{FE403EFC-4044-4CA7-9802-45E280C2A3FA}" srcOrd="5" destOrd="0" presId="urn:microsoft.com/office/officeart/2005/8/layout/cycle3"/>
    <dgm:cxn modelId="{E370A586-95E1-4739-9446-38BBC41409A2}" type="presParOf" srcId="{C64ADEAF-2721-4C0D-8F3F-A82233997663}" destId="{B77FC649-173D-45E2-A929-4BAE28774BEF}" srcOrd="6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4FEB430-0CBB-4EB5-9D49-5F5CA11B24E9}" type="doc">
      <dgm:prSet loTypeId="urn:microsoft.com/office/officeart/2005/8/layout/cycle3" loCatId="cycle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3252927-9B9F-4B07-A1EA-EC37DF86026C}">
      <dgm:prSet phldrT="[Text]"/>
      <dgm:spPr/>
      <dgm:t>
        <a:bodyPr/>
        <a:lstStyle/>
        <a:p>
          <a:r>
            <a:rPr lang="en-US" dirty="0"/>
            <a:t>Introducing human geography, GIS, and cartography</a:t>
          </a:r>
        </a:p>
      </dgm:t>
    </dgm:pt>
    <dgm:pt modelId="{39C25590-AF4D-4CDB-BACD-136DE5C09376}" type="parTrans" cxnId="{45E1D14B-6E84-46D6-BE79-8E08AB1B5B20}">
      <dgm:prSet/>
      <dgm:spPr/>
      <dgm:t>
        <a:bodyPr/>
        <a:lstStyle/>
        <a:p>
          <a:endParaRPr lang="en-US"/>
        </a:p>
      </dgm:t>
    </dgm:pt>
    <dgm:pt modelId="{26811EC9-60A4-4E32-A8C7-8EDD9F939CAC}" type="sibTrans" cxnId="{45E1D14B-6E84-46D6-BE79-8E08AB1B5B20}">
      <dgm:prSet/>
      <dgm:spPr/>
      <dgm:t>
        <a:bodyPr/>
        <a:lstStyle/>
        <a:p>
          <a:endParaRPr lang="en-US"/>
        </a:p>
      </dgm:t>
    </dgm:pt>
    <dgm:pt modelId="{8542A2F8-59BE-4082-A1C3-1688AE5330BD}">
      <dgm:prSet phldrT="[Text]"/>
      <dgm:spPr/>
      <dgm:t>
        <a:bodyPr/>
        <a:lstStyle/>
        <a:p>
          <a:r>
            <a:rPr lang="en-US" dirty="0"/>
            <a:t>Participatory Mapping of Disabled Access (</a:t>
          </a:r>
          <a:r>
            <a:rPr lang="en-US" dirty="0" err="1"/>
            <a:t>Kitchin</a:t>
          </a:r>
          <a:r>
            <a:rPr lang="en-US" dirty="0"/>
            <a:t> 2002)</a:t>
          </a:r>
        </a:p>
      </dgm:t>
    </dgm:pt>
    <dgm:pt modelId="{098EEA3D-F861-4229-B175-3F87E8C73A8A}" type="parTrans" cxnId="{188280E9-634E-4B13-B329-B2984DCF5BC6}">
      <dgm:prSet/>
      <dgm:spPr/>
      <dgm:t>
        <a:bodyPr/>
        <a:lstStyle/>
        <a:p>
          <a:endParaRPr lang="en-US"/>
        </a:p>
      </dgm:t>
    </dgm:pt>
    <dgm:pt modelId="{68C0C37F-D814-4E93-AA6C-B22D1E273F40}" type="sibTrans" cxnId="{188280E9-634E-4B13-B329-B2984DCF5BC6}">
      <dgm:prSet/>
      <dgm:spPr/>
      <dgm:t>
        <a:bodyPr/>
        <a:lstStyle/>
        <a:p>
          <a:endParaRPr lang="en-US"/>
        </a:p>
      </dgm:t>
    </dgm:pt>
    <dgm:pt modelId="{4A29395F-56C2-4883-B633-2E76A000D13B}">
      <dgm:prSet phldrT="[Text]"/>
      <dgm:spPr/>
      <dgm:t>
        <a:bodyPr/>
        <a:lstStyle/>
        <a:p>
          <a:r>
            <a:rPr lang="en-US" dirty="0"/>
            <a:t>Lab: Create schema, collect location &amp; point feature data</a:t>
          </a:r>
        </a:p>
      </dgm:t>
    </dgm:pt>
    <dgm:pt modelId="{F41B0B8F-DE8C-40B2-913E-017ED9857180}" type="parTrans" cxnId="{CF30890C-9ADF-4FA3-967D-0BF13B72AEB5}">
      <dgm:prSet/>
      <dgm:spPr/>
      <dgm:t>
        <a:bodyPr/>
        <a:lstStyle/>
        <a:p>
          <a:endParaRPr lang="en-US"/>
        </a:p>
      </dgm:t>
    </dgm:pt>
    <dgm:pt modelId="{E8E0F8C2-5B76-4EC4-A0C3-43AD1284F28A}" type="sibTrans" cxnId="{CF30890C-9ADF-4FA3-967D-0BF13B72AEB5}">
      <dgm:prSet/>
      <dgm:spPr/>
      <dgm:t>
        <a:bodyPr/>
        <a:lstStyle/>
        <a:p>
          <a:endParaRPr lang="en-US"/>
        </a:p>
      </dgm:t>
    </dgm:pt>
    <dgm:pt modelId="{C39468FE-3DA5-4D9C-81EC-D4D3E72DDB32}">
      <dgm:prSet phldrT="[Text]"/>
      <dgm:spPr/>
      <dgm:t>
        <a:bodyPr/>
        <a:lstStyle/>
        <a:p>
          <a:r>
            <a:rPr lang="en-US" dirty="0"/>
            <a:t>Fundamentals of location, GPS, place, space</a:t>
          </a:r>
        </a:p>
      </dgm:t>
    </dgm:pt>
    <dgm:pt modelId="{416461AB-B1BF-4AEA-AE90-AB5803C6C5B9}" type="parTrans" cxnId="{A4120A39-3E16-425E-AA4C-5C796925D2C8}">
      <dgm:prSet/>
      <dgm:spPr/>
      <dgm:t>
        <a:bodyPr/>
        <a:lstStyle/>
        <a:p>
          <a:endParaRPr lang="en-US"/>
        </a:p>
      </dgm:t>
    </dgm:pt>
    <dgm:pt modelId="{7B46D617-C7B6-494E-9A3A-639BDB2E3907}" type="sibTrans" cxnId="{A4120A39-3E16-425E-AA4C-5C796925D2C8}">
      <dgm:prSet/>
      <dgm:spPr/>
      <dgm:t>
        <a:bodyPr/>
        <a:lstStyle/>
        <a:p>
          <a:endParaRPr lang="en-US"/>
        </a:p>
      </dgm:t>
    </dgm:pt>
    <dgm:pt modelId="{F0D1719F-35A3-4D46-B7BA-2F381F2EFDBA}">
      <dgm:prSet phldrT="[Text]"/>
      <dgm:spPr/>
      <dgm:t>
        <a:bodyPr/>
        <a:lstStyle/>
        <a:p>
          <a:r>
            <a:rPr lang="en-US" dirty="0"/>
            <a:t>Video tutorial: data visualization with QGIS and </a:t>
          </a:r>
          <a:r>
            <a:rPr lang="en-US" dirty="0" err="1"/>
            <a:t>QuickOSM</a:t>
          </a:r>
          <a:endParaRPr lang="en-US" dirty="0"/>
        </a:p>
      </dgm:t>
    </dgm:pt>
    <dgm:pt modelId="{59A0D7F7-D45A-4A96-B99B-D1A1B8CF4ED9}" type="parTrans" cxnId="{F6E26ABC-B530-4415-9405-BCDA1835BF74}">
      <dgm:prSet/>
      <dgm:spPr/>
      <dgm:t>
        <a:bodyPr/>
        <a:lstStyle/>
        <a:p>
          <a:endParaRPr lang="en-US"/>
        </a:p>
      </dgm:t>
    </dgm:pt>
    <dgm:pt modelId="{94AEF73F-FD85-4E2B-8E89-C77EF72DAD16}" type="sibTrans" cxnId="{F6E26ABC-B530-4415-9405-BCDA1835BF74}">
      <dgm:prSet/>
      <dgm:spPr/>
      <dgm:t>
        <a:bodyPr/>
        <a:lstStyle/>
        <a:p>
          <a:endParaRPr lang="en-US"/>
        </a:p>
      </dgm:t>
    </dgm:pt>
    <dgm:pt modelId="{AD1FD294-A8AF-4564-AADB-0D2180F8E56E}">
      <dgm:prSet phldrT="[Text]"/>
      <dgm:spPr/>
      <dgm:t>
        <a:bodyPr/>
        <a:lstStyle/>
        <a:p>
          <a:r>
            <a:rPr lang="en-US" dirty="0"/>
            <a:t>Critical Cartography (Crampton 2010)</a:t>
          </a:r>
          <a:br>
            <a:rPr lang="en-US" dirty="0"/>
          </a:br>
          <a:r>
            <a:rPr lang="en-US" dirty="0"/>
            <a:t>Cartographic Design</a:t>
          </a:r>
        </a:p>
      </dgm:t>
    </dgm:pt>
    <dgm:pt modelId="{48F6E637-9B18-4B9D-9635-BD1E175EFE11}" type="parTrans" cxnId="{B96976BB-760D-4077-9106-3AA0EE91F3EB}">
      <dgm:prSet/>
      <dgm:spPr/>
      <dgm:t>
        <a:bodyPr/>
        <a:lstStyle/>
        <a:p>
          <a:endParaRPr lang="en-US"/>
        </a:p>
      </dgm:t>
    </dgm:pt>
    <dgm:pt modelId="{9FC502B5-EE5B-4DB1-8856-7BE86BBD3228}" type="sibTrans" cxnId="{B96976BB-760D-4077-9106-3AA0EE91F3EB}">
      <dgm:prSet/>
      <dgm:spPr/>
      <dgm:t>
        <a:bodyPr/>
        <a:lstStyle/>
        <a:p>
          <a:endParaRPr lang="en-US"/>
        </a:p>
      </dgm:t>
    </dgm:pt>
    <dgm:pt modelId="{CDF09570-195B-4F6D-988E-5718C0DB8E70}">
      <dgm:prSet phldrT="[Text]"/>
      <dgm:spPr/>
      <dgm:t>
        <a:bodyPr/>
        <a:lstStyle/>
        <a:p>
          <a:r>
            <a:rPr lang="en-US" dirty="0"/>
            <a:t>Lab: Cartographic Layout &amp; Critique</a:t>
          </a:r>
        </a:p>
      </dgm:t>
    </dgm:pt>
    <dgm:pt modelId="{15213E93-161F-4F95-B06E-2AB552586E04}" type="parTrans" cxnId="{3BAE2342-C3ED-4C58-B578-A2A162407B1E}">
      <dgm:prSet/>
      <dgm:spPr/>
      <dgm:t>
        <a:bodyPr/>
        <a:lstStyle/>
        <a:p>
          <a:endParaRPr lang="en-US"/>
        </a:p>
      </dgm:t>
    </dgm:pt>
    <dgm:pt modelId="{82F606BD-8116-401F-BFE6-DE2C76F1D156}" type="sibTrans" cxnId="{3BAE2342-C3ED-4C58-B578-A2A162407B1E}">
      <dgm:prSet/>
      <dgm:spPr/>
      <dgm:t>
        <a:bodyPr/>
        <a:lstStyle/>
        <a:p>
          <a:endParaRPr lang="en-US"/>
        </a:p>
      </dgm:t>
    </dgm:pt>
    <dgm:pt modelId="{8B929A68-A90A-447D-8574-ECB4F93E5001}" type="pres">
      <dgm:prSet presAssocID="{F4FEB430-0CBB-4EB5-9D49-5F5CA11B24E9}" presName="Name0" presStyleCnt="0">
        <dgm:presLayoutVars>
          <dgm:dir/>
          <dgm:resizeHandles val="exact"/>
        </dgm:presLayoutVars>
      </dgm:prSet>
      <dgm:spPr/>
    </dgm:pt>
    <dgm:pt modelId="{C64ADEAF-2721-4C0D-8F3F-A82233997663}" type="pres">
      <dgm:prSet presAssocID="{F4FEB430-0CBB-4EB5-9D49-5F5CA11B24E9}" presName="cycle" presStyleCnt="0"/>
      <dgm:spPr/>
    </dgm:pt>
    <dgm:pt modelId="{281E77A2-18EB-4B1A-8CC2-63749C5E2CA3}" type="pres">
      <dgm:prSet presAssocID="{03252927-9B9F-4B07-A1EA-EC37DF86026C}" presName="nodeFirstNode" presStyleLbl="node1" presStyleIdx="0" presStyleCnt="7">
        <dgm:presLayoutVars>
          <dgm:bulletEnabled val="1"/>
        </dgm:presLayoutVars>
      </dgm:prSet>
      <dgm:spPr/>
    </dgm:pt>
    <dgm:pt modelId="{1D3B94BA-6A81-4BBA-B76F-24D229051C94}" type="pres">
      <dgm:prSet presAssocID="{26811EC9-60A4-4E32-A8C7-8EDD9F939CAC}" presName="sibTransFirstNode" presStyleLbl="bgShp" presStyleIdx="0" presStyleCnt="1"/>
      <dgm:spPr/>
    </dgm:pt>
    <dgm:pt modelId="{8DA29727-C90F-4D45-9635-0442E9CF38AC}" type="pres">
      <dgm:prSet presAssocID="{8542A2F8-59BE-4082-A1C3-1688AE5330BD}" presName="nodeFollowingNodes" presStyleLbl="node1" presStyleIdx="1" presStyleCnt="7" custRadScaleRad="111047" custRadScaleInc="30056">
        <dgm:presLayoutVars>
          <dgm:bulletEnabled val="1"/>
        </dgm:presLayoutVars>
      </dgm:prSet>
      <dgm:spPr/>
    </dgm:pt>
    <dgm:pt modelId="{91E1B6F9-5F8B-4B55-BF0B-E5A5D7A6C1FA}" type="pres">
      <dgm:prSet presAssocID="{4A29395F-56C2-4883-B633-2E76A000D13B}" presName="nodeFollowingNodes" presStyleLbl="node1" presStyleIdx="2" presStyleCnt="7" custRadScaleRad="110614" custRadScaleInc="-1343">
        <dgm:presLayoutVars>
          <dgm:bulletEnabled val="1"/>
        </dgm:presLayoutVars>
      </dgm:prSet>
      <dgm:spPr/>
    </dgm:pt>
    <dgm:pt modelId="{EE0B2F70-5ABB-4431-B573-54270C4D88FE}" type="pres">
      <dgm:prSet presAssocID="{C39468FE-3DA5-4D9C-81EC-D4D3E72DDB32}" presName="nodeFollowingNodes" presStyleLbl="node1" presStyleIdx="3" presStyleCnt="7" custRadScaleRad="105322" custRadScaleInc="-13117">
        <dgm:presLayoutVars>
          <dgm:bulletEnabled val="1"/>
        </dgm:presLayoutVars>
      </dgm:prSet>
      <dgm:spPr/>
    </dgm:pt>
    <dgm:pt modelId="{FE403EFC-4044-4CA7-9802-45E280C2A3FA}" type="pres">
      <dgm:prSet presAssocID="{F0D1719F-35A3-4D46-B7BA-2F381F2EFDBA}" presName="nodeFollowingNodes" presStyleLbl="node1" presStyleIdx="4" presStyleCnt="7" custRadScaleRad="104867" custRadScaleInc="14102">
        <dgm:presLayoutVars>
          <dgm:bulletEnabled val="1"/>
        </dgm:presLayoutVars>
      </dgm:prSet>
      <dgm:spPr/>
    </dgm:pt>
    <dgm:pt modelId="{B77FC649-173D-45E2-A929-4BAE28774BEF}" type="pres">
      <dgm:prSet presAssocID="{AD1FD294-A8AF-4564-AADB-0D2180F8E56E}" presName="nodeFollowingNodes" presStyleLbl="node1" presStyleIdx="5" presStyleCnt="7">
        <dgm:presLayoutVars>
          <dgm:bulletEnabled val="1"/>
        </dgm:presLayoutVars>
      </dgm:prSet>
      <dgm:spPr/>
    </dgm:pt>
    <dgm:pt modelId="{5A151137-2151-4507-8569-BF8A92BAC69C}" type="pres">
      <dgm:prSet presAssocID="{CDF09570-195B-4F6D-988E-5718C0DB8E70}" presName="nodeFollowingNodes" presStyleLbl="node1" presStyleIdx="6" presStyleCnt="7" custRadScaleRad="114386" custRadScaleInc="-31788">
        <dgm:presLayoutVars>
          <dgm:bulletEnabled val="1"/>
        </dgm:presLayoutVars>
      </dgm:prSet>
      <dgm:spPr/>
    </dgm:pt>
  </dgm:ptLst>
  <dgm:cxnLst>
    <dgm:cxn modelId="{CF30890C-9ADF-4FA3-967D-0BF13B72AEB5}" srcId="{F4FEB430-0CBB-4EB5-9D49-5F5CA11B24E9}" destId="{4A29395F-56C2-4883-B633-2E76A000D13B}" srcOrd="2" destOrd="0" parTransId="{F41B0B8F-DE8C-40B2-913E-017ED9857180}" sibTransId="{E8E0F8C2-5B76-4EC4-A0C3-43AD1284F28A}"/>
    <dgm:cxn modelId="{AE718614-E72A-47A3-968E-8FB17A8713FE}" type="presOf" srcId="{26811EC9-60A4-4E32-A8C7-8EDD9F939CAC}" destId="{1D3B94BA-6A81-4BBA-B76F-24D229051C94}" srcOrd="0" destOrd="0" presId="urn:microsoft.com/office/officeart/2005/8/layout/cycle3"/>
    <dgm:cxn modelId="{A4120A39-3E16-425E-AA4C-5C796925D2C8}" srcId="{F4FEB430-0CBB-4EB5-9D49-5F5CA11B24E9}" destId="{C39468FE-3DA5-4D9C-81EC-D4D3E72DDB32}" srcOrd="3" destOrd="0" parTransId="{416461AB-B1BF-4AEA-AE90-AB5803C6C5B9}" sibTransId="{7B46D617-C7B6-494E-9A3A-639BDB2E3907}"/>
    <dgm:cxn modelId="{3BAE2342-C3ED-4C58-B578-A2A162407B1E}" srcId="{F4FEB430-0CBB-4EB5-9D49-5F5CA11B24E9}" destId="{CDF09570-195B-4F6D-988E-5718C0DB8E70}" srcOrd="6" destOrd="0" parTransId="{15213E93-161F-4F95-B06E-2AB552586E04}" sibTransId="{82F606BD-8116-401F-BFE6-DE2C76F1D156}"/>
    <dgm:cxn modelId="{A62D136B-5FC4-4923-9F0F-048041A24962}" type="presOf" srcId="{F0D1719F-35A3-4D46-B7BA-2F381F2EFDBA}" destId="{FE403EFC-4044-4CA7-9802-45E280C2A3FA}" srcOrd="0" destOrd="0" presId="urn:microsoft.com/office/officeart/2005/8/layout/cycle3"/>
    <dgm:cxn modelId="{45E1D14B-6E84-46D6-BE79-8E08AB1B5B20}" srcId="{F4FEB430-0CBB-4EB5-9D49-5F5CA11B24E9}" destId="{03252927-9B9F-4B07-A1EA-EC37DF86026C}" srcOrd="0" destOrd="0" parTransId="{39C25590-AF4D-4CDB-BACD-136DE5C09376}" sibTransId="{26811EC9-60A4-4E32-A8C7-8EDD9F939CAC}"/>
    <dgm:cxn modelId="{1B77D56D-42B0-4BE3-9FA0-0B69BD29E6B7}" type="presOf" srcId="{8542A2F8-59BE-4082-A1C3-1688AE5330BD}" destId="{8DA29727-C90F-4D45-9635-0442E9CF38AC}" srcOrd="0" destOrd="0" presId="urn:microsoft.com/office/officeart/2005/8/layout/cycle3"/>
    <dgm:cxn modelId="{210F8F88-7A70-4B7C-AC2F-CEDBB783E4A3}" type="presOf" srcId="{4A29395F-56C2-4883-B633-2E76A000D13B}" destId="{91E1B6F9-5F8B-4B55-BF0B-E5A5D7A6C1FA}" srcOrd="0" destOrd="0" presId="urn:microsoft.com/office/officeart/2005/8/layout/cycle3"/>
    <dgm:cxn modelId="{F4DA7390-D383-4CBF-8B3A-FD23D9112C4D}" type="presOf" srcId="{F4FEB430-0CBB-4EB5-9D49-5F5CA11B24E9}" destId="{8B929A68-A90A-447D-8574-ECB4F93E5001}" srcOrd="0" destOrd="0" presId="urn:microsoft.com/office/officeart/2005/8/layout/cycle3"/>
    <dgm:cxn modelId="{0D4E91A1-AE10-41F5-9727-3D89C68B85DC}" type="presOf" srcId="{AD1FD294-A8AF-4564-AADB-0D2180F8E56E}" destId="{B77FC649-173D-45E2-A929-4BAE28774BEF}" srcOrd="0" destOrd="0" presId="urn:microsoft.com/office/officeart/2005/8/layout/cycle3"/>
    <dgm:cxn modelId="{BDE112AB-659E-4D5E-9F3B-39CFF9F5BB6A}" type="presOf" srcId="{CDF09570-195B-4F6D-988E-5718C0DB8E70}" destId="{5A151137-2151-4507-8569-BF8A92BAC69C}" srcOrd="0" destOrd="0" presId="urn:microsoft.com/office/officeart/2005/8/layout/cycle3"/>
    <dgm:cxn modelId="{B96976BB-760D-4077-9106-3AA0EE91F3EB}" srcId="{F4FEB430-0CBB-4EB5-9D49-5F5CA11B24E9}" destId="{AD1FD294-A8AF-4564-AADB-0D2180F8E56E}" srcOrd="5" destOrd="0" parTransId="{48F6E637-9B18-4B9D-9635-BD1E175EFE11}" sibTransId="{9FC502B5-EE5B-4DB1-8856-7BE86BBD3228}"/>
    <dgm:cxn modelId="{F6E26ABC-B530-4415-9405-BCDA1835BF74}" srcId="{F4FEB430-0CBB-4EB5-9D49-5F5CA11B24E9}" destId="{F0D1719F-35A3-4D46-B7BA-2F381F2EFDBA}" srcOrd="4" destOrd="0" parTransId="{59A0D7F7-D45A-4A96-B99B-D1A1B8CF4ED9}" sibTransId="{94AEF73F-FD85-4E2B-8E89-C77EF72DAD16}"/>
    <dgm:cxn modelId="{F37DBEBD-0BF3-4062-A755-C67B4908C255}" type="presOf" srcId="{03252927-9B9F-4B07-A1EA-EC37DF86026C}" destId="{281E77A2-18EB-4B1A-8CC2-63749C5E2CA3}" srcOrd="0" destOrd="0" presId="urn:microsoft.com/office/officeart/2005/8/layout/cycle3"/>
    <dgm:cxn modelId="{188280E9-634E-4B13-B329-B2984DCF5BC6}" srcId="{F4FEB430-0CBB-4EB5-9D49-5F5CA11B24E9}" destId="{8542A2F8-59BE-4082-A1C3-1688AE5330BD}" srcOrd="1" destOrd="0" parTransId="{098EEA3D-F861-4229-B175-3F87E8C73A8A}" sibTransId="{68C0C37F-D814-4E93-AA6C-B22D1E273F40}"/>
    <dgm:cxn modelId="{066036F3-4DB6-4EF4-84E3-8FA5DD224446}" type="presOf" srcId="{C39468FE-3DA5-4D9C-81EC-D4D3E72DDB32}" destId="{EE0B2F70-5ABB-4431-B573-54270C4D88FE}" srcOrd="0" destOrd="0" presId="urn:microsoft.com/office/officeart/2005/8/layout/cycle3"/>
    <dgm:cxn modelId="{42940F20-C47C-423C-B4CB-8A8D3229C425}" type="presParOf" srcId="{8B929A68-A90A-447D-8574-ECB4F93E5001}" destId="{C64ADEAF-2721-4C0D-8F3F-A82233997663}" srcOrd="0" destOrd="0" presId="urn:microsoft.com/office/officeart/2005/8/layout/cycle3"/>
    <dgm:cxn modelId="{E1C4321D-00CC-4248-87FA-359DE2E14F5B}" type="presParOf" srcId="{C64ADEAF-2721-4C0D-8F3F-A82233997663}" destId="{281E77A2-18EB-4B1A-8CC2-63749C5E2CA3}" srcOrd="0" destOrd="0" presId="urn:microsoft.com/office/officeart/2005/8/layout/cycle3"/>
    <dgm:cxn modelId="{3591301A-C0E5-4E8A-AF90-BFC534343B4A}" type="presParOf" srcId="{C64ADEAF-2721-4C0D-8F3F-A82233997663}" destId="{1D3B94BA-6A81-4BBA-B76F-24D229051C94}" srcOrd="1" destOrd="0" presId="urn:microsoft.com/office/officeart/2005/8/layout/cycle3"/>
    <dgm:cxn modelId="{F8C4FB4D-B4E5-4C8A-A3B7-73B3FA7E0B0D}" type="presParOf" srcId="{C64ADEAF-2721-4C0D-8F3F-A82233997663}" destId="{8DA29727-C90F-4D45-9635-0442E9CF38AC}" srcOrd="2" destOrd="0" presId="urn:microsoft.com/office/officeart/2005/8/layout/cycle3"/>
    <dgm:cxn modelId="{AE82C82F-DA64-4AFA-89AD-866216A8096A}" type="presParOf" srcId="{C64ADEAF-2721-4C0D-8F3F-A82233997663}" destId="{91E1B6F9-5F8B-4B55-BF0B-E5A5D7A6C1FA}" srcOrd="3" destOrd="0" presId="urn:microsoft.com/office/officeart/2005/8/layout/cycle3"/>
    <dgm:cxn modelId="{3ED3913C-FA74-4D08-91B7-B87B0AD58CB2}" type="presParOf" srcId="{C64ADEAF-2721-4C0D-8F3F-A82233997663}" destId="{EE0B2F70-5ABB-4431-B573-54270C4D88FE}" srcOrd="4" destOrd="0" presId="urn:microsoft.com/office/officeart/2005/8/layout/cycle3"/>
    <dgm:cxn modelId="{09E64F21-08DD-47C6-AAD2-419008F10F24}" type="presParOf" srcId="{C64ADEAF-2721-4C0D-8F3F-A82233997663}" destId="{FE403EFC-4044-4CA7-9802-45E280C2A3FA}" srcOrd="5" destOrd="0" presId="urn:microsoft.com/office/officeart/2005/8/layout/cycle3"/>
    <dgm:cxn modelId="{E370A586-95E1-4739-9446-38BBC41409A2}" type="presParOf" srcId="{C64ADEAF-2721-4C0D-8F3F-A82233997663}" destId="{B77FC649-173D-45E2-A929-4BAE28774BEF}" srcOrd="6" destOrd="0" presId="urn:microsoft.com/office/officeart/2005/8/layout/cycle3"/>
    <dgm:cxn modelId="{DF0C2C6E-26FF-4D6B-B604-FEA1AC831472}" type="presParOf" srcId="{C64ADEAF-2721-4C0D-8F3F-A82233997663}" destId="{5A151137-2151-4507-8569-BF8A92BAC69C}" srcOrd="7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3B94BA-6A81-4BBA-B76F-24D229051C94}">
      <dsp:nvSpPr>
        <dsp:cNvPr id="0" name=""/>
        <dsp:cNvSpPr/>
      </dsp:nvSpPr>
      <dsp:spPr>
        <a:xfrm>
          <a:off x="1931132" y="-4392"/>
          <a:ext cx="4660948" cy="4660948"/>
        </a:xfrm>
        <a:prstGeom prst="circularArrow">
          <a:avLst>
            <a:gd name="adj1" fmla="val 5274"/>
            <a:gd name="adj2" fmla="val 312630"/>
            <a:gd name="adj3" fmla="val 14223150"/>
            <a:gd name="adj4" fmla="val 17129934"/>
            <a:gd name="adj5" fmla="val 5477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E77A2-18EB-4B1A-8CC2-63749C5E2CA3}">
      <dsp:nvSpPr>
        <dsp:cNvPr id="0" name=""/>
        <dsp:cNvSpPr/>
      </dsp:nvSpPr>
      <dsp:spPr>
        <a:xfrm>
          <a:off x="3373078" y="1218"/>
          <a:ext cx="1777056" cy="88852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Th: Introduce new subdiscipline in human geography</a:t>
          </a:r>
        </a:p>
      </dsp:txBody>
      <dsp:txXfrm>
        <a:off x="3416452" y="44592"/>
        <a:ext cx="1690308" cy="801780"/>
      </dsp:txXfrm>
    </dsp:sp>
    <dsp:sp modelId="{8DA29727-C90F-4D45-9635-0442E9CF38AC}">
      <dsp:nvSpPr>
        <dsp:cNvPr id="0" name=""/>
        <dsp:cNvSpPr/>
      </dsp:nvSpPr>
      <dsp:spPr>
        <a:xfrm>
          <a:off x="5384330" y="1176053"/>
          <a:ext cx="1777056" cy="88852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Wknd: Video tutorial of simple examples</a:t>
          </a:r>
        </a:p>
      </dsp:txBody>
      <dsp:txXfrm>
        <a:off x="5427704" y="1219427"/>
        <a:ext cx="1690308" cy="801780"/>
      </dsp:txXfrm>
    </dsp:sp>
    <dsp:sp modelId="{91E1B6F9-5F8B-4B55-BF0B-E5A5D7A6C1FA}">
      <dsp:nvSpPr>
        <dsp:cNvPr id="0" name=""/>
        <dsp:cNvSpPr/>
      </dsp:nvSpPr>
      <dsp:spPr>
        <a:xfrm>
          <a:off x="5384305" y="2552616"/>
          <a:ext cx="1777056" cy="88852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Wknd: Read critically applied GIS paper</a:t>
          </a:r>
        </a:p>
      </dsp:txBody>
      <dsp:txXfrm>
        <a:off x="5427679" y="2595990"/>
        <a:ext cx="1690308" cy="801780"/>
      </dsp:txXfrm>
    </dsp:sp>
    <dsp:sp modelId="{EE0B2F70-5ABB-4431-B573-54270C4D88FE}">
      <dsp:nvSpPr>
        <dsp:cNvPr id="0" name=""/>
        <dsp:cNvSpPr/>
      </dsp:nvSpPr>
      <dsp:spPr>
        <a:xfrm>
          <a:off x="3373078" y="3782921"/>
          <a:ext cx="1777056" cy="88852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Tu: Review GIS and plan GIS paper implementation</a:t>
          </a:r>
        </a:p>
      </dsp:txBody>
      <dsp:txXfrm>
        <a:off x="3416452" y="3826295"/>
        <a:ext cx="1690308" cy="801780"/>
      </dsp:txXfrm>
    </dsp:sp>
    <dsp:sp modelId="{FE403EFC-4044-4CA7-9802-45E280C2A3FA}">
      <dsp:nvSpPr>
        <dsp:cNvPr id="0" name=""/>
        <dsp:cNvSpPr/>
      </dsp:nvSpPr>
      <dsp:spPr>
        <a:xfrm>
          <a:off x="1270936" y="2580302"/>
          <a:ext cx="1777056" cy="88852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W: Interactive labs transfer reading to new context</a:t>
          </a:r>
        </a:p>
      </dsp:txBody>
      <dsp:txXfrm>
        <a:off x="1314310" y="2623676"/>
        <a:ext cx="1690308" cy="801780"/>
      </dsp:txXfrm>
    </dsp:sp>
    <dsp:sp modelId="{B77FC649-173D-45E2-A929-4BAE28774BEF}">
      <dsp:nvSpPr>
        <dsp:cNvPr id="0" name=""/>
        <dsp:cNvSpPr/>
      </dsp:nvSpPr>
      <dsp:spPr>
        <a:xfrm>
          <a:off x="1263793" y="1230332"/>
          <a:ext cx="1777056" cy="88852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Th: Interpret &amp; critique lab findings</a:t>
          </a:r>
        </a:p>
      </dsp:txBody>
      <dsp:txXfrm>
        <a:off x="1307167" y="1273706"/>
        <a:ext cx="1690308" cy="8017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3B94BA-6A81-4BBA-B76F-24D229051C94}">
      <dsp:nvSpPr>
        <dsp:cNvPr id="0" name=""/>
        <dsp:cNvSpPr/>
      </dsp:nvSpPr>
      <dsp:spPr>
        <a:xfrm>
          <a:off x="1849335" y="-31109"/>
          <a:ext cx="4824543" cy="4824543"/>
        </a:xfrm>
        <a:prstGeom prst="circularArrow">
          <a:avLst>
            <a:gd name="adj1" fmla="val 5544"/>
            <a:gd name="adj2" fmla="val 330680"/>
            <a:gd name="adj3" fmla="val 14499801"/>
            <a:gd name="adj4" fmla="val 16959374"/>
            <a:gd name="adj5" fmla="val 5757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E77A2-18EB-4B1A-8CC2-63749C5E2CA3}">
      <dsp:nvSpPr>
        <dsp:cNvPr id="0" name=""/>
        <dsp:cNvSpPr/>
      </dsp:nvSpPr>
      <dsp:spPr>
        <a:xfrm>
          <a:off x="3502092" y="1073"/>
          <a:ext cx="1519029" cy="75951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Introducing human geography, GIS, and cartography</a:t>
          </a:r>
        </a:p>
      </dsp:txBody>
      <dsp:txXfrm>
        <a:off x="3539168" y="38149"/>
        <a:ext cx="1444877" cy="685362"/>
      </dsp:txXfrm>
    </dsp:sp>
    <dsp:sp modelId="{8DA29727-C90F-4D45-9635-0442E9CF38AC}">
      <dsp:nvSpPr>
        <dsp:cNvPr id="0" name=""/>
        <dsp:cNvSpPr/>
      </dsp:nvSpPr>
      <dsp:spPr>
        <a:xfrm>
          <a:off x="5571911" y="1091242"/>
          <a:ext cx="1519029" cy="75951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Participatory Mapping of Disabled Access (</a:t>
          </a:r>
          <a:r>
            <a:rPr lang="en-US" sz="1200" kern="1200" dirty="0" err="1"/>
            <a:t>Kitchin</a:t>
          </a:r>
          <a:r>
            <a:rPr lang="en-US" sz="1200" kern="1200" dirty="0"/>
            <a:t> 2002)</a:t>
          </a:r>
        </a:p>
      </dsp:txBody>
      <dsp:txXfrm>
        <a:off x="5608987" y="1128318"/>
        <a:ext cx="1444877" cy="685362"/>
      </dsp:txXfrm>
    </dsp:sp>
    <dsp:sp modelId="{91E1B6F9-5F8B-4B55-BF0B-E5A5D7A6C1FA}">
      <dsp:nvSpPr>
        <dsp:cNvPr id="0" name=""/>
        <dsp:cNvSpPr/>
      </dsp:nvSpPr>
      <dsp:spPr>
        <a:xfrm>
          <a:off x="5725996" y="2541419"/>
          <a:ext cx="1519029" cy="75951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Lab: Create schema, collect location &amp; point feature data</a:t>
          </a:r>
        </a:p>
      </dsp:txBody>
      <dsp:txXfrm>
        <a:off x="5763072" y="2578495"/>
        <a:ext cx="1444877" cy="685362"/>
      </dsp:txXfrm>
    </dsp:sp>
    <dsp:sp modelId="{EE0B2F70-5ABB-4431-B573-54270C4D88FE}">
      <dsp:nvSpPr>
        <dsp:cNvPr id="0" name=""/>
        <dsp:cNvSpPr/>
      </dsp:nvSpPr>
      <dsp:spPr>
        <a:xfrm>
          <a:off x="4638045" y="3903692"/>
          <a:ext cx="1519029" cy="75951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Fundamentals of location, GPS, place, space</a:t>
          </a:r>
        </a:p>
      </dsp:txBody>
      <dsp:txXfrm>
        <a:off x="4675121" y="3940768"/>
        <a:ext cx="1444877" cy="685362"/>
      </dsp:txXfrm>
    </dsp:sp>
    <dsp:sp modelId="{FE403EFC-4044-4CA7-9802-45E280C2A3FA}">
      <dsp:nvSpPr>
        <dsp:cNvPr id="0" name=""/>
        <dsp:cNvSpPr/>
      </dsp:nvSpPr>
      <dsp:spPr>
        <a:xfrm>
          <a:off x="2356866" y="3886916"/>
          <a:ext cx="1519029" cy="75951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Video tutorial: data visualization with QGIS and </a:t>
          </a:r>
          <a:r>
            <a:rPr lang="en-US" sz="1200" kern="1200" dirty="0" err="1"/>
            <a:t>QuickOSM</a:t>
          </a:r>
          <a:endParaRPr lang="en-US" sz="1200" kern="1200" dirty="0"/>
        </a:p>
      </dsp:txBody>
      <dsp:txXfrm>
        <a:off x="2393942" y="3923992"/>
        <a:ext cx="1444877" cy="685362"/>
      </dsp:txXfrm>
    </dsp:sp>
    <dsp:sp modelId="{B77FC649-173D-45E2-A929-4BAE28774BEF}">
      <dsp:nvSpPr>
        <dsp:cNvPr id="0" name=""/>
        <dsp:cNvSpPr/>
      </dsp:nvSpPr>
      <dsp:spPr>
        <a:xfrm>
          <a:off x="1496300" y="2516257"/>
          <a:ext cx="1519029" cy="75951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Critical Cartography (Crampton 2010)</a:t>
          </a:r>
          <a:br>
            <a:rPr lang="en-US" sz="1200" kern="1200" dirty="0"/>
          </a:br>
          <a:r>
            <a:rPr lang="en-US" sz="1200" kern="1200" dirty="0"/>
            <a:t>Cartographic Design</a:t>
          </a:r>
        </a:p>
      </dsp:txBody>
      <dsp:txXfrm>
        <a:off x="1533376" y="2553333"/>
        <a:ext cx="1444877" cy="685362"/>
      </dsp:txXfrm>
    </dsp:sp>
    <dsp:sp modelId="{5A151137-2151-4507-8569-BF8A92BAC69C}">
      <dsp:nvSpPr>
        <dsp:cNvPr id="0" name=""/>
        <dsp:cNvSpPr/>
      </dsp:nvSpPr>
      <dsp:spPr>
        <a:xfrm>
          <a:off x="1356682" y="1091253"/>
          <a:ext cx="1519029" cy="75951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Lab: Cartographic Layout &amp; Critique</a:t>
          </a:r>
        </a:p>
      </dsp:txBody>
      <dsp:txXfrm>
        <a:off x="1393758" y="1128329"/>
        <a:ext cx="1444877" cy="685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8/30/2019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8/30/2019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8/30/2019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8/30/2019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8/30/2019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8/30/2019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8/30/2019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8/30/2019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8/30/2019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8/30/2019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8/30/2019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8/30/2019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75199" y="1676400"/>
            <a:ext cx="8500062" cy="2655042"/>
          </a:xfrm>
        </p:spPr>
        <p:txBody>
          <a:bodyPr>
            <a:normAutofit fontScale="90000"/>
          </a:bodyPr>
          <a:lstStyle/>
          <a:p>
            <a:r>
              <a:rPr lang="en-GB" dirty="0"/>
              <a:t>Human Geography With Open GIS : </a:t>
            </a:r>
            <a:br>
              <a:rPr lang="en-GB" dirty="0"/>
            </a:br>
            <a:r>
              <a:rPr lang="en-GB" sz="4400" dirty="0"/>
              <a:t>A Transformative Introductory Higher Education Course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Dr. Joseph Holler</a:t>
            </a:r>
            <a:br>
              <a:rPr lang="en-US" dirty="0"/>
            </a:br>
            <a:r>
              <a:rPr lang="en-US" dirty="0"/>
              <a:t>Middlebury College, US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F783AE-75F7-4D42-A406-3B95AE3C10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3"/>
          <a:stretch/>
        </p:blipFill>
        <p:spPr>
          <a:xfrm>
            <a:off x="6853806" y="4462943"/>
            <a:ext cx="5338194" cy="102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7622" y="466343"/>
            <a:ext cx="10011170" cy="1362113"/>
          </a:xfrm>
        </p:spPr>
        <p:txBody>
          <a:bodyPr/>
          <a:lstStyle/>
          <a:p>
            <a:r>
              <a:rPr lang="en-US" dirty="0"/>
              <a:t>Students’ Accessibility Maps</a:t>
            </a:r>
            <a:br>
              <a:rPr lang="en-US" dirty="0"/>
            </a:br>
            <a:r>
              <a:rPr lang="en-US" sz="2000" dirty="0"/>
              <a:t>(Haley Goodman, Spring 2019)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280160" y="2334993"/>
            <a:ext cx="3834874" cy="371166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Maps as socially produced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But critical cartographers can repurpose them…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With power to change perception of space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And planning the built environment</a:t>
            </a:r>
          </a:p>
        </p:txBody>
      </p:sp>
      <p:pic>
        <p:nvPicPr>
          <p:cNvPr id="5" name="Picture Placeholder 4"/>
          <p:cNvPicPr>
            <a:picLocks noGrp="1"/>
          </p:cNvPicPr>
          <p:nvPr>
            <p:ph type="pic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5" b="335"/>
          <a:stretch/>
        </p:blipFill>
        <p:spPr bwMode="auto">
          <a:xfrm>
            <a:off x="5626474" y="655320"/>
            <a:ext cx="6116978" cy="5897879"/>
          </a:xfrm>
          <a:prstGeom prst="rect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91774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DFD97-4D11-45D5-8017-597296162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Independent Problem-Solving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F2428-3763-4726-BBC4-1C018DF3AB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8754" y="2022119"/>
            <a:ext cx="3834874" cy="4571628"/>
          </a:xfrm>
        </p:spPr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After reading urban geography of urban structure/segregation and urban political ecology of tree canopy…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Is Houston, Texas segregated?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so, is there evidence of environmental injustice in temperature?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Given: Census 2000 tracts with race data and surface temperature derived from Landsat 7 on Sept 6, 2000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6497E8-EDBD-4785-8AFF-71B24A07D9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812" y="2022119"/>
            <a:ext cx="6949934" cy="470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61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Transformed Curricula</a:t>
            </a:r>
            <a:endParaRPr lang="en-US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280159" y="2334993"/>
            <a:ext cx="9824988" cy="371166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Human geography theory learned actively with Open GIS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GIS concepts and techniques taught &amp; critiqued in context of human geography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GIS problems posed, solved, and interpreted with theory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Bridging divide between subdisciplines &amp; epistemologies</a:t>
            </a:r>
          </a:p>
        </p:txBody>
      </p:sp>
    </p:spTree>
    <p:extLst>
      <p:ext uri="{BB962C8B-B14F-4D97-AF65-F5344CB8AC3E}">
        <p14:creationId xmlns:p14="http://schemas.microsoft.com/office/powerpoint/2010/main" val="323578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97EC6-81C9-4A75-82FC-D542D0910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transforming GIS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DEE5E-8155-4297-839D-9462142CD5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Features for pedagogy &amp; simplicity</a:t>
            </a:r>
          </a:p>
          <a:p>
            <a:r>
              <a:rPr lang="en-US" dirty="0"/>
              <a:t>Debugging by professor &amp; students</a:t>
            </a:r>
          </a:p>
        </p:txBody>
      </p:sp>
    </p:spTree>
    <p:extLst>
      <p:ext uri="{BB962C8B-B14F-4D97-AF65-F5344CB8AC3E}">
        <p14:creationId xmlns:p14="http://schemas.microsoft.com/office/powerpoint/2010/main" val="206532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Leaflet Map Exposing Location Services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Need: simple map to expose location services for data collection</a:t>
            </a:r>
          </a:p>
          <a:p>
            <a:r>
              <a:rPr lang="en-US" dirty="0"/>
              <a:t>Solution: Leaflet map with information panel</a:t>
            </a:r>
          </a:p>
          <a:p>
            <a:r>
              <a:rPr lang="en-US" dirty="0"/>
              <a:t>Bonus: base map contains the same OSM data students will use for cartography</a:t>
            </a:r>
          </a:p>
        </p:txBody>
      </p:sp>
      <p:pic>
        <p:nvPicPr>
          <p:cNvPr id="7" name="Picture 6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3"/>
          <a:stretch/>
        </p:blipFill>
        <p:spPr bwMode="auto">
          <a:xfrm>
            <a:off x="7923276" y="182880"/>
            <a:ext cx="3613404" cy="6457006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69750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 Icons point symbology in QGIS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Need: better symbol set for point locations in QGIS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Solution: modify </a:t>
            </a:r>
            <a:r>
              <a:rPr lang="en-US" dirty="0" err="1"/>
              <a:t>Mapbox</a:t>
            </a:r>
            <a:r>
              <a:rPr lang="en-US" dirty="0"/>
              <a:t> Maki SVG code to talk to QGIS symbology + batch code to push into QGIS apps\</a:t>
            </a:r>
            <a:r>
              <a:rPr lang="en-US" dirty="0" err="1"/>
              <a:t>qgis</a:t>
            </a:r>
            <a:r>
              <a:rPr lang="en-US" dirty="0"/>
              <a:t>\</a:t>
            </a:r>
            <a:r>
              <a:rPr lang="en-US" dirty="0" err="1"/>
              <a:t>svg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each SVG: path fill=“param(fill)”…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9A597A-F4D8-4A9D-AD2F-306E83745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76" y="1686188"/>
            <a:ext cx="5176366" cy="492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1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Plotly</a:t>
            </a:r>
            <a:r>
              <a:rPr lang="en-US" dirty="0"/>
              <a:t> Revision to Polar Plots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792480" y="2038525"/>
            <a:ext cx="4831080" cy="4433348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Need: QGIS graph for analysis of Hoyt’s Sector Theory: race and housing by direction from central business district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Solution: modify Data </a:t>
            </a:r>
            <a:r>
              <a:rPr lang="en-US" dirty="0" err="1"/>
              <a:t>Plotly</a:t>
            </a:r>
            <a:r>
              <a:rPr lang="en-US" dirty="0"/>
              <a:t> polar plot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Set direction to clockwise</a:t>
            </a:r>
            <a:endParaRPr lang="en-GB" sz="1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1800" dirty="0"/>
              <a:t>map independent variable </a:t>
            </a:r>
            <a:r>
              <a:rPr lang="en-GB" sz="1800" i="1" dirty="0"/>
              <a:t>x</a:t>
            </a:r>
            <a:r>
              <a:rPr lang="en-GB" sz="1800" dirty="0"/>
              <a:t> (direction from CBD) as </a:t>
            </a:r>
            <a:r>
              <a:rPr lang="en-GB" sz="1800" i="1" dirty="0"/>
              <a:t>theta </a:t>
            </a:r>
            <a:r>
              <a:rPr lang="en-GB" sz="1800" dirty="0"/>
              <a:t>and dependent variable </a:t>
            </a:r>
            <a:r>
              <a:rPr lang="en-GB" sz="1800" i="1" dirty="0"/>
              <a:t>y</a:t>
            </a:r>
            <a:r>
              <a:rPr lang="en-GB" sz="1800" dirty="0"/>
              <a:t> (rent) as </a:t>
            </a:r>
            <a:r>
              <a:rPr lang="en-GB" sz="1800" i="1" dirty="0"/>
              <a:t>r</a:t>
            </a:r>
            <a:endParaRPr lang="en-US" sz="1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dirty="0"/>
              <a:t>'polar': {'</a:t>
            </a:r>
            <a:r>
              <a:rPr lang="en-US" sz="1700" dirty="0" err="1"/>
              <a:t>angularaxis</a:t>
            </a:r>
            <a:r>
              <a:rPr lang="en-US" sz="1700" dirty="0"/>
              <a:t>': {'direction': 'clockwise'}}</a:t>
            </a:r>
            <a:endParaRPr lang="en-GB" sz="17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dirty="0"/>
              <a:t>r=</a:t>
            </a:r>
            <a:r>
              <a:rPr lang="en-US" sz="1700" dirty="0" err="1"/>
              <a:t>self.plot_properties</a:t>
            </a:r>
            <a:r>
              <a:rPr lang="en-US" sz="1700" dirty="0"/>
              <a:t>['y'],</a:t>
            </a:r>
            <a:br>
              <a:rPr lang="en-US" sz="1700" dirty="0"/>
            </a:br>
            <a:r>
              <a:rPr lang="en-US" sz="1700" dirty="0"/>
              <a:t>theta=</a:t>
            </a:r>
            <a:r>
              <a:rPr lang="en-US" sz="1700" dirty="0" err="1"/>
              <a:t>self.plot_properties</a:t>
            </a:r>
            <a:r>
              <a:rPr lang="en-US" sz="1700" dirty="0"/>
              <a:t>['x']</a:t>
            </a:r>
          </a:p>
        </p:txBody>
      </p:sp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42" t="12522" r="19445" b="5269"/>
          <a:stretch/>
        </p:blipFill>
        <p:spPr bwMode="auto">
          <a:xfrm>
            <a:off x="6597397" y="1664390"/>
            <a:ext cx="5015484" cy="4807483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3789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A0B17-5D0F-4E60-9299-F6C0BC6FF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new algorithms to facilitate teaching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5114A-D3B0-455B-AF6F-F21E34AD5E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1819" y="1971413"/>
            <a:ext cx="3834874" cy="457200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We </a:t>
            </a:r>
            <a:r>
              <a:rPr lang="en-US" dirty="0"/>
              <a:t>can execute SQL to use </a:t>
            </a:r>
            <a:r>
              <a:rPr lang="en-US" dirty="0" err="1"/>
              <a:t>ST_MakeValid</a:t>
            </a:r>
            <a:r>
              <a:rPr lang="en-US" dirty="0"/>
              <a:t>() and group by, but novice students cannot…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Dissolve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Robust against geometry errors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Group by many fields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Many summary statistics for many summary fields 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Distance and Direction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Facilitate field calculator azimuth() and distance() functions with references to 2</a:t>
            </a:r>
            <a:r>
              <a:rPr lang="en-US" sz="1600" baseline="30000" dirty="0"/>
              <a:t>nd</a:t>
            </a:r>
            <a:r>
              <a:rPr lang="en-US" sz="1600" dirty="0"/>
              <a:t> layer for introductory students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Documentation supports teaching concepts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B2A268-60F5-443D-9AA9-44EF486C7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648" y="1971413"/>
            <a:ext cx="517221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9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</a:t>
            </a:r>
            <a:r>
              <a:rPr lang="en-US" dirty="0" err="1"/>
              <a:t>GeoPackages</a:t>
            </a:r>
            <a:r>
              <a:rPr lang="en-US" dirty="0"/>
              <a:t> in QGIS 3.4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Prepare tutorials with simple data and edge cases, finding…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Core vector processing algorithms assumed </a:t>
            </a:r>
            <a:r>
              <a:rPr lang="en-US" i="1" dirty="0"/>
              <a:t>FID</a:t>
            </a:r>
            <a:r>
              <a:rPr lang="en-US" dirty="0"/>
              <a:t> was unique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Problem for Intersection, Union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Buffer w/ dissolve violated geometry type constraints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Other bugs frustrate novices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Some state plane CRS not supported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Feature counts don’t function for layers created as algorithm outputs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Critical errors all fixed by 3.7</a:t>
            </a:r>
          </a:p>
        </p:txBody>
      </p:sp>
    </p:spTree>
    <p:extLst>
      <p:ext uri="{BB962C8B-B14F-4D97-AF65-F5344CB8AC3E}">
        <p14:creationId xmlns:p14="http://schemas.microsoft.com/office/powerpoint/2010/main" val="4277460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QNEAT3 Plugin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981512" y="2465293"/>
            <a:ext cx="4145181" cy="403617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Train students to observe inputs, outputs, and descriptive statistics for independent GIS problems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They notice QNEAT3 OD Matrix is always missing one record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GitHub Bug Report submitted, fixed &amp; tested within 6 days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CRS errors &amp; Iso-areas algorithms can be improved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7" b="33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4739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GIS for Development  @  github.com/gis4dev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839200" y="2043487"/>
            <a:ext cx="3246120" cy="437217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Skeptical Geographers:</a:t>
            </a:r>
          </a:p>
          <a:p>
            <a:r>
              <a:rPr lang="en-US" dirty="0"/>
              <a:t>Isn’t GIS only capitalist, imperialist, military-industrial, instrumentalist, surveillant, … tech incapable of multiple world views?</a:t>
            </a:r>
          </a:p>
          <a:p>
            <a:pPr marL="0" indent="0">
              <a:buNone/>
            </a:pPr>
            <a:r>
              <a:rPr lang="en-US" dirty="0"/>
              <a:t>Skeptical Reviewers:</a:t>
            </a:r>
          </a:p>
          <a:p>
            <a:r>
              <a:rPr lang="en-US" dirty="0"/>
              <a:t>Is it possible to attempt this at introductory level?</a:t>
            </a:r>
          </a:p>
          <a:p>
            <a:r>
              <a:rPr lang="en-US" dirty="0"/>
              <a:t>Can a course really transform GIS while learning social theory?</a:t>
            </a: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92" y="2043487"/>
            <a:ext cx="8419148" cy="4372176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5257800" y="4229575"/>
            <a:ext cx="3246120" cy="4101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Doi</a:t>
            </a:r>
            <a:r>
              <a:rPr lang="en-US" dirty="0"/>
              <a:t>: 10.1111/cag.12521</a:t>
            </a:r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39FC1-4985-45E9-8A32-4C95DB0F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Transforming students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EFD34-F189-4325-9187-C03BE0F8EA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47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36CC7-5A4E-4EA3-A9B3-B7A9DA7D2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Transforming Students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A7E564D-97E5-4DF3-A50B-A72FC27C2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Set stage for independent research integrating geographic theory &amp; techniques</a:t>
            </a:r>
          </a:p>
          <a:p>
            <a:r>
              <a:rPr lang="en-US" dirty="0"/>
              <a:t>Better GIS analysts:</a:t>
            </a:r>
          </a:p>
          <a:p>
            <a:pPr lvl="1"/>
            <a:r>
              <a:rPr lang="en-US" dirty="0"/>
              <a:t>Aware of subjectivity, error, uncertainty;</a:t>
            </a:r>
          </a:p>
          <a:p>
            <a:pPr lvl="1"/>
            <a:r>
              <a:rPr lang="en-US" dirty="0"/>
              <a:t>Developing problem-solving skills</a:t>
            </a:r>
          </a:p>
          <a:p>
            <a:pPr lvl="1"/>
            <a:r>
              <a:rPr lang="en-US" dirty="0"/>
              <a:t>Strategies to recognize errors and troubleshoot/debug</a:t>
            </a:r>
          </a:p>
          <a:p>
            <a:pPr lvl="1"/>
            <a:r>
              <a:rPr lang="en-US" dirty="0"/>
              <a:t>Interpret problem and results with theory</a:t>
            </a:r>
          </a:p>
          <a:p>
            <a:r>
              <a:rPr lang="en-US" dirty="0"/>
              <a:t>Independence &amp; freedom for:</a:t>
            </a:r>
          </a:p>
          <a:p>
            <a:pPr lvl="1"/>
            <a:r>
              <a:rPr lang="en-US" dirty="0"/>
              <a:t>Entrepreneurship</a:t>
            </a:r>
          </a:p>
          <a:p>
            <a:pPr lvl="1"/>
            <a:r>
              <a:rPr lang="en-US" dirty="0"/>
              <a:t>Not-for profit &amp; grassroots</a:t>
            </a:r>
          </a:p>
          <a:p>
            <a:pPr lvl="1"/>
            <a:r>
              <a:rPr lang="en-US" dirty="0"/>
              <a:t>Data science</a:t>
            </a:r>
          </a:p>
        </p:txBody>
      </p:sp>
    </p:spTree>
    <p:extLst>
      <p:ext uri="{BB962C8B-B14F-4D97-AF65-F5344CB8AC3E}">
        <p14:creationId xmlns:p14="http://schemas.microsoft.com/office/powerpoint/2010/main" val="3208867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B271D-B11F-4367-AACF-985B47D42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D9837-977C-4F43-BF4A-8699B45FB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GitHub: GIS4DEV</a:t>
            </a:r>
          </a:p>
          <a:p>
            <a:r>
              <a:rPr lang="en-US" dirty="0"/>
              <a:t>Email: josephh@middlebury.edu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9BA618-196F-41C7-943E-DF3784868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181" y="614065"/>
            <a:ext cx="5485714" cy="10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29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Human Geography &amp; GIS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505BA2BA-524E-4BE7-B615-965B801256A0}"/>
              </a:ext>
            </a:extLst>
          </p:cNvPr>
          <p:cNvSpPr/>
          <p:nvPr/>
        </p:nvSpPr>
        <p:spPr>
          <a:xfrm>
            <a:off x="7508149" y="2164357"/>
            <a:ext cx="2944536" cy="2533475"/>
          </a:xfrm>
          <a:prstGeom prst="cub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GIS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corporate</a:t>
            </a:r>
          </a:p>
          <a:p>
            <a:pPr algn="ctr"/>
            <a:r>
              <a:rPr lang="en-US" dirty="0"/>
              <a:t>capitalist</a:t>
            </a:r>
          </a:p>
          <a:p>
            <a:pPr algn="ctr"/>
            <a:r>
              <a:rPr lang="en-US" dirty="0"/>
              <a:t>positivist</a:t>
            </a:r>
          </a:p>
          <a:p>
            <a:pPr algn="ctr"/>
            <a:r>
              <a:rPr lang="en-US" dirty="0"/>
              <a:t>surveillant</a:t>
            </a:r>
          </a:p>
          <a:p>
            <a:pPr algn="ctr"/>
            <a:r>
              <a:rPr lang="en-US" dirty="0"/>
              <a:t>instrumentalist</a:t>
            </a: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D440704A-E131-477D-927E-85D704C407F7}"/>
              </a:ext>
            </a:extLst>
          </p:cNvPr>
          <p:cNvSpPr/>
          <p:nvPr/>
        </p:nvSpPr>
        <p:spPr>
          <a:xfrm>
            <a:off x="1682833" y="2164357"/>
            <a:ext cx="2944536" cy="2533475"/>
          </a:xfrm>
          <a:prstGeom prst="cub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Human geography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radical</a:t>
            </a:r>
          </a:p>
          <a:p>
            <a:pPr algn="ctr"/>
            <a:r>
              <a:rPr lang="en-US" dirty="0"/>
              <a:t>relativist</a:t>
            </a:r>
          </a:p>
          <a:p>
            <a:pPr algn="ctr"/>
            <a:r>
              <a:rPr lang="en-US" dirty="0"/>
              <a:t>qualitative</a:t>
            </a:r>
          </a:p>
          <a:p>
            <a:pPr algn="ctr"/>
            <a:r>
              <a:rPr lang="en-US" dirty="0"/>
              <a:t>post-modern</a:t>
            </a:r>
          </a:p>
          <a:p>
            <a:pPr algn="ctr"/>
            <a:r>
              <a:rPr lang="en-US" dirty="0"/>
              <a:t>rejecting GIS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842830-1FA1-4FD5-B9AC-89420818B60D}"/>
              </a:ext>
            </a:extLst>
          </p:cNvPr>
          <p:cNvSpPr txBox="1"/>
          <p:nvPr/>
        </p:nvSpPr>
        <p:spPr>
          <a:xfrm>
            <a:off x="5561901" y="3565321"/>
            <a:ext cx="788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divide</a:t>
            </a:r>
          </a:p>
        </p:txBody>
      </p:sp>
    </p:spTree>
    <p:extLst>
      <p:ext uri="{BB962C8B-B14F-4D97-AF65-F5344CB8AC3E}">
        <p14:creationId xmlns:p14="http://schemas.microsoft.com/office/powerpoint/2010/main" val="411022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Human Geography &amp; GIS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505BA2BA-524E-4BE7-B615-965B801256A0}"/>
              </a:ext>
            </a:extLst>
          </p:cNvPr>
          <p:cNvSpPr/>
          <p:nvPr/>
        </p:nvSpPr>
        <p:spPr>
          <a:xfrm>
            <a:off x="7508149" y="2164357"/>
            <a:ext cx="2944536" cy="2533475"/>
          </a:xfrm>
          <a:prstGeom prst="cub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GIS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corporate</a:t>
            </a:r>
          </a:p>
          <a:p>
            <a:pPr algn="ctr"/>
            <a:r>
              <a:rPr lang="en-US" dirty="0"/>
              <a:t>capitalist</a:t>
            </a:r>
          </a:p>
          <a:p>
            <a:pPr algn="ctr"/>
            <a:r>
              <a:rPr lang="en-US" dirty="0"/>
              <a:t>positivist</a:t>
            </a:r>
          </a:p>
          <a:p>
            <a:pPr algn="ctr"/>
            <a:r>
              <a:rPr lang="en-US" dirty="0"/>
              <a:t>surveillant</a:t>
            </a:r>
          </a:p>
          <a:p>
            <a:pPr algn="ctr"/>
            <a:r>
              <a:rPr lang="en-US" dirty="0"/>
              <a:t>instrumentalist</a:t>
            </a: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D440704A-E131-477D-927E-85D704C407F7}"/>
              </a:ext>
            </a:extLst>
          </p:cNvPr>
          <p:cNvSpPr/>
          <p:nvPr/>
        </p:nvSpPr>
        <p:spPr>
          <a:xfrm>
            <a:off x="1682833" y="2164357"/>
            <a:ext cx="2944536" cy="2533475"/>
          </a:xfrm>
          <a:prstGeom prst="cub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Human geography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radical</a:t>
            </a:r>
          </a:p>
          <a:p>
            <a:pPr algn="ctr"/>
            <a:r>
              <a:rPr lang="en-US" dirty="0"/>
              <a:t>relativist</a:t>
            </a:r>
          </a:p>
          <a:p>
            <a:pPr algn="ctr"/>
            <a:r>
              <a:rPr lang="en-US" dirty="0"/>
              <a:t>qualitative</a:t>
            </a:r>
          </a:p>
          <a:p>
            <a:pPr algn="ctr"/>
            <a:r>
              <a:rPr lang="en-US" dirty="0"/>
              <a:t>post-modern</a:t>
            </a:r>
          </a:p>
          <a:p>
            <a:pPr algn="ctr"/>
            <a:r>
              <a:rPr lang="en-US" dirty="0"/>
              <a:t>rejecting GIS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B163F1E-1395-4CEB-B3FE-EDDEAAD9539A}"/>
              </a:ext>
            </a:extLst>
          </p:cNvPr>
          <p:cNvSpPr/>
          <p:nvPr/>
        </p:nvSpPr>
        <p:spPr>
          <a:xfrm>
            <a:off x="3850548" y="2969702"/>
            <a:ext cx="3867325" cy="1560352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Human Geography w Open GIS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multiple, accessible, malleable GIS’s,</a:t>
            </a:r>
            <a:br>
              <a:rPr lang="en-US" dirty="0"/>
            </a:br>
            <a:r>
              <a:rPr lang="en-US" dirty="0"/>
              <a:t>transparent code as the text &amp; history of social context</a:t>
            </a:r>
          </a:p>
          <a:p>
            <a:pPr algn="ctr"/>
            <a:r>
              <a:rPr lang="en-US" dirty="0"/>
              <a:t>Open GIS to support Critical Research 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DB20561-F78D-47DE-A021-C0B93BA71903}"/>
              </a:ext>
            </a:extLst>
          </p:cNvPr>
          <p:cNvSpPr/>
          <p:nvPr/>
        </p:nvSpPr>
        <p:spPr>
          <a:xfrm>
            <a:off x="3850547" y="5108896"/>
            <a:ext cx="3867325" cy="148485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/>
              <a:t>GIS Lab as site of Transformation</a:t>
            </a:r>
            <a:r>
              <a:rPr lang="en-US" b="1" dirty="0"/>
              <a:t> :</a:t>
            </a:r>
          </a:p>
          <a:p>
            <a:pPr algn="ctr"/>
            <a:r>
              <a:rPr lang="en-US" b="1" dirty="0"/>
              <a:t>Curricula</a:t>
            </a:r>
          </a:p>
          <a:p>
            <a:pPr algn="ctr"/>
            <a:r>
              <a:rPr lang="en-US" b="1" dirty="0"/>
              <a:t>Software</a:t>
            </a:r>
            <a:endParaRPr lang="en-US" dirty="0"/>
          </a:p>
          <a:p>
            <a:pPr algn="ctr"/>
            <a:r>
              <a:rPr lang="en-US" b="1" dirty="0"/>
              <a:t>Students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9BE41A0C-063C-4B83-B97C-AA3EF0253DB3}"/>
              </a:ext>
            </a:extLst>
          </p:cNvPr>
          <p:cNvSpPr/>
          <p:nvPr/>
        </p:nvSpPr>
        <p:spPr>
          <a:xfrm>
            <a:off x="5461232" y="4530054"/>
            <a:ext cx="645953" cy="578841"/>
          </a:xfrm>
          <a:prstGeom prst="downArrow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192443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B6D66-9BDE-4A46-9685-8C6ADEDA3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transforming curricula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01D9C-3871-4449-B791-45C91CCDFC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Learning goals, flow, student work &amp; evaluation</a:t>
            </a:r>
          </a:p>
        </p:txBody>
      </p:sp>
    </p:spTree>
    <p:extLst>
      <p:ext uri="{BB962C8B-B14F-4D97-AF65-F5344CB8AC3E}">
        <p14:creationId xmlns:p14="http://schemas.microsoft.com/office/powerpoint/2010/main" val="299127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F5935-891D-45CF-B16C-023FA0214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Curricular learning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3CDB1-63C0-4763-92A3-524BE1463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Understand &amp; apply fundamental concepts in human geography and spatial analysis</a:t>
            </a:r>
          </a:p>
          <a:p>
            <a:r>
              <a:rPr lang="en-US" dirty="0"/>
              <a:t>Understand, apply &amp; critique a range of thematic problems and applications of GIS in human geography</a:t>
            </a:r>
          </a:p>
          <a:p>
            <a:r>
              <a:rPr lang="en-US" dirty="0"/>
              <a:t>Develop skills interpreting &amp; critiquing evidence</a:t>
            </a:r>
          </a:p>
          <a:p>
            <a:r>
              <a:rPr lang="en-US" dirty="0"/>
              <a:t>Solve problems independently by choosing the best methods and interpreting results</a:t>
            </a:r>
          </a:p>
          <a:p>
            <a:r>
              <a:rPr lang="en-US" dirty="0"/>
              <a:t>Gain familiarity with GIS and learning new GIS techniques</a:t>
            </a:r>
          </a:p>
          <a:p>
            <a:r>
              <a:rPr lang="en-US" dirty="0"/>
              <a:t>Appreciate error, uncertainty, and ethics in GIS.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852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F5935-891D-45CF-B16C-023FA0214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Curricular flow </a:t>
            </a:r>
            <a:r>
              <a:rPr lang="en-US" sz="2000" dirty="0"/>
              <a:t>established in part by Dr. Jeff </a:t>
            </a:r>
            <a:r>
              <a:rPr lang="en-US" sz="2000" dirty="0" err="1"/>
              <a:t>Howarth</a:t>
            </a:r>
            <a:endParaRPr lang="en-US" sz="20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7EB3AAB-B8E9-497A-B459-9CEC3B8529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2080083"/>
              </p:ext>
            </p:extLst>
          </p:nvPr>
        </p:nvGraphicFramePr>
        <p:xfrm>
          <a:off x="2978092" y="2004970"/>
          <a:ext cx="8523214" cy="4672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Oval 4">
            <a:extLst>
              <a:ext uri="{FF2B5EF4-FFF2-40B4-BE49-F238E27FC236}">
                <a16:creationId xmlns:a16="http://schemas.microsoft.com/office/drawing/2014/main" id="{C3FA4DA8-EA6A-47F3-84C7-5DEEB5B9F37B}"/>
              </a:ext>
            </a:extLst>
          </p:cNvPr>
          <p:cNvSpPr txBox="1"/>
          <p:nvPr/>
        </p:nvSpPr>
        <p:spPr>
          <a:xfrm>
            <a:off x="1171035" y="3855725"/>
            <a:ext cx="834086" cy="83408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3970" tIns="13970" rIns="13970" bIns="13970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kern="1200" dirty="0"/>
              <a:t>6. Independent Exam: solve spatial word problem with given data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BC03FDD-43CD-4433-915F-A189DB1FF635}"/>
              </a:ext>
            </a:extLst>
          </p:cNvPr>
          <p:cNvGrpSpPr/>
          <p:nvPr/>
        </p:nvGrpSpPr>
        <p:grpSpPr>
          <a:xfrm>
            <a:off x="1518963" y="4619416"/>
            <a:ext cx="1787361" cy="893680"/>
            <a:chOff x="1413832" y="955479"/>
            <a:chExt cx="1787361" cy="893680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CAC988A6-ADB0-4311-8E2E-FC1F9AC22378}"/>
                </a:ext>
              </a:extLst>
            </p:cNvPr>
            <p:cNvSpPr/>
            <p:nvPr/>
          </p:nvSpPr>
          <p:spPr>
            <a:xfrm>
              <a:off x="1413832" y="955479"/>
              <a:ext cx="1787361" cy="89368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Rectangle: Rounded Corners 4">
              <a:extLst>
                <a:ext uri="{FF2B5EF4-FFF2-40B4-BE49-F238E27FC236}">
                  <a16:creationId xmlns:a16="http://schemas.microsoft.com/office/drawing/2014/main" id="{F2FFE499-1003-4828-B149-0910D21E5FFB}"/>
                </a:ext>
              </a:extLst>
            </p:cNvPr>
            <p:cNvSpPr txBox="1"/>
            <p:nvPr/>
          </p:nvSpPr>
          <p:spPr>
            <a:xfrm>
              <a:off x="1457458" y="999105"/>
              <a:ext cx="1700109" cy="8064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Exam: solve spatial problem with GIS &amp; theory</a:t>
              </a:r>
            </a:p>
          </p:txBody>
        </p:sp>
      </p:grpSp>
      <p:sp>
        <p:nvSpPr>
          <p:cNvPr id="17" name="Arrow: Circular 16">
            <a:extLst>
              <a:ext uri="{FF2B5EF4-FFF2-40B4-BE49-F238E27FC236}">
                <a16:creationId xmlns:a16="http://schemas.microsoft.com/office/drawing/2014/main" id="{36E9D2CB-2AFD-4573-8241-6E721ABBC6CB}"/>
              </a:ext>
            </a:extLst>
          </p:cNvPr>
          <p:cNvSpPr/>
          <p:nvPr/>
        </p:nvSpPr>
        <p:spPr>
          <a:xfrm rot="10955138">
            <a:off x="226123" y="569150"/>
            <a:ext cx="4660948" cy="4570276"/>
          </a:xfrm>
          <a:prstGeom prst="circularArrow">
            <a:avLst>
              <a:gd name="adj1" fmla="val 5274"/>
              <a:gd name="adj2" fmla="val 312630"/>
              <a:gd name="adj3" fmla="val 14223150"/>
              <a:gd name="adj4" fmla="val 12919263"/>
              <a:gd name="adj5" fmla="val 5477"/>
            </a:avLst>
          </a:prstGeom>
        </p:spPr>
        <p:style>
          <a:lnRef idx="0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accent3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672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F5935-891D-45CF-B16C-023FA0214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Transformed curricular flow: example of first 1.5 weeks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7EB3AAB-B8E9-497A-B459-9CEC3B8529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4090240"/>
              </p:ext>
            </p:extLst>
          </p:nvPr>
        </p:nvGraphicFramePr>
        <p:xfrm>
          <a:off x="1832869" y="2030137"/>
          <a:ext cx="8523214" cy="4672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Oval 4">
            <a:extLst>
              <a:ext uri="{FF2B5EF4-FFF2-40B4-BE49-F238E27FC236}">
                <a16:creationId xmlns:a16="http://schemas.microsoft.com/office/drawing/2014/main" id="{C3FA4DA8-EA6A-47F3-84C7-5DEEB5B9F37B}"/>
              </a:ext>
            </a:extLst>
          </p:cNvPr>
          <p:cNvSpPr txBox="1"/>
          <p:nvPr/>
        </p:nvSpPr>
        <p:spPr>
          <a:xfrm>
            <a:off x="1171035" y="3855725"/>
            <a:ext cx="834086" cy="83408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3970" tIns="13970" rIns="13970" bIns="13970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kern="1200" dirty="0"/>
              <a:t>6. Independent Exam: solve spatial word problem with given data</a:t>
            </a:r>
          </a:p>
        </p:txBody>
      </p:sp>
    </p:spTree>
    <p:extLst>
      <p:ext uri="{BB962C8B-B14F-4D97-AF65-F5344CB8AC3E}">
        <p14:creationId xmlns:p14="http://schemas.microsoft.com/office/powerpoint/2010/main" val="3744227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0844" y="466343"/>
            <a:ext cx="10027948" cy="1362113"/>
          </a:xfrm>
        </p:spPr>
        <p:txBody>
          <a:bodyPr/>
          <a:lstStyle/>
          <a:p>
            <a:r>
              <a:rPr lang="en-US" dirty="0"/>
              <a:t>Students’ Accessibility Maps</a:t>
            </a:r>
            <a:br>
              <a:rPr lang="en-US" dirty="0"/>
            </a:br>
            <a:r>
              <a:rPr lang="en-US" sz="2000" dirty="0"/>
              <a:t>(Emma Clinton, Spring 2019)</a:t>
            </a:r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716" y="644842"/>
            <a:ext cx="5943600" cy="5943600"/>
          </a:xfrm>
          <a:prstGeom prst="rect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5FB1F35-1507-45D6-91A0-949A48BFAC3A}"/>
              </a:ext>
            </a:extLst>
          </p:cNvPr>
          <p:cNvSpPr txBox="1">
            <a:spLocks/>
          </p:cNvSpPr>
          <p:nvPr/>
        </p:nvSpPr>
        <p:spPr>
          <a:xfrm>
            <a:off x="1280160" y="2352614"/>
            <a:ext cx="3834874" cy="371166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Adapted schema and symbology to add winter hazards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Handicapped entrances difficult to find and blocked by snow/ice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Historic campus buildings inaccessible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Important student life functions inaccessible</a:t>
            </a:r>
          </a:p>
        </p:txBody>
      </p:sp>
    </p:spTree>
    <p:extLst>
      <p:ext uri="{BB962C8B-B14F-4D97-AF65-F5344CB8AC3E}">
        <p14:creationId xmlns:p14="http://schemas.microsoft.com/office/powerpoint/2010/main" val="109020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034CC56E19DE4FB883081D6E9B7C9E" ma:contentTypeVersion="15" ma:contentTypeDescription="Create a new document." ma:contentTypeScope="" ma:versionID="47505217e78347ba6dbbc3288089a449">
  <xsd:schema xmlns:xsd="http://www.w3.org/2001/XMLSchema" xmlns:xs="http://www.w3.org/2001/XMLSchema" xmlns:p="http://schemas.microsoft.com/office/2006/metadata/properties" xmlns:ns1="http://schemas.microsoft.com/sharepoint/v3" xmlns:ns3="d13bbc8a-e3d9-48de-8983-1e590a17740a" xmlns:ns4="f58e5246-e0f2-4431-8520-c00858564643" targetNamespace="http://schemas.microsoft.com/office/2006/metadata/properties" ma:root="true" ma:fieldsID="c444a6e5b1384698977736c5a7cf51c1" ns1:_="" ns3:_="" ns4:_="">
    <xsd:import namespace="http://schemas.microsoft.com/sharepoint/v3"/>
    <xsd:import namespace="d13bbc8a-e3d9-48de-8983-1e590a17740a"/>
    <xsd:import namespace="f58e5246-e0f2-4431-8520-c0085856464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1:_ip_UnifiedCompliancePolicyProperties" minOccurs="0"/>
                <xsd:element ref="ns1:_ip_UnifiedCompliancePolicyUIAc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7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8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3bbc8a-e3d9-48de-8983-1e590a17740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8e5246-e0f2-4431-8520-c00858564643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0D6186E-B565-4152-8AAE-66FC138B1D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d13bbc8a-e3d9-48de-8983-1e590a17740a"/>
    <ds:schemaRef ds:uri="f58e5246-e0f2-4431-8520-c008585646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499D88-73EE-4AEF-8D29-E7303D76A563}">
  <ds:schemaRefs>
    <ds:schemaRef ds:uri="http://purl.org/dc/elements/1.1/"/>
    <ds:schemaRef ds:uri="d13bbc8a-e3d9-48de-8983-1e590a17740a"/>
    <ds:schemaRef ds:uri="http://schemas.microsoft.com/office/infopath/2007/PartnerControls"/>
    <ds:schemaRef ds:uri="f58e5246-e0f2-4431-8520-c00858564643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BCBEAF5-6C82-43F2-ABF9-F1789981186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999</TotalTime>
  <Words>922</Words>
  <Application>Microsoft Office PowerPoint</Application>
  <PresentationFormat>Widescreen</PresentationFormat>
  <Paragraphs>141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Wingdings</vt:lpstr>
      <vt:lpstr>Educational subjects 16x9</vt:lpstr>
      <vt:lpstr>Human Geography With Open GIS :  A Transformative Introductory Higher Education Course</vt:lpstr>
      <vt:lpstr>Open GIS for Development  @  github.com/gis4dev</vt:lpstr>
      <vt:lpstr>Critical Human Geography &amp; GIS</vt:lpstr>
      <vt:lpstr>Critical Human Geography &amp; GIS</vt:lpstr>
      <vt:lpstr>transforming curricula</vt:lpstr>
      <vt:lpstr>Curricular learning goals</vt:lpstr>
      <vt:lpstr>Curricular flow established in part by Dr. Jeff Howarth</vt:lpstr>
      <vt:lpstr>Transformed curricular flow: example of first 1.5 weeks</vt:lpstr>
      <vt:lpstr>Students’ Accessibility Maps (Emma Clinton, Spring 2019)</vt:lpstr>
      <vt:lpstr>Students’ Accessibility Maps (Haley Goodman, Spring 2019)</vt:lpstr>
      <vt:lpstr>Evaluation: Independent Problem-Solving</vt:lpstr>
      <vt:lpstr>Transformed Curricula</vt:lpstr>
      <vt:lpstr>transforming GIS</vt:lpstr>
      <vt:lpstr>Leaflet Map Exposing Location Services</vt:lpstr>
      <vt:lpstr>Maki Icons point symbology in QGIS</vt:lpstr>
      <vt:lpstr>Data Plotly Revision to Polar Plots</vt:lpstr>
      <vt:lpstr>Prototype new algorithms to facilitate teaching</vt:lpstr>
      <vt:lpstr>Debugging GeoPackages in QGIS 3.4</vt:lpstr>
      <vt:lpstr>Debugging QNEAT3 Plugin</vt:lpstr>
      <vt:lpstr>Transforming students</vt:lpstr>
      <vt:lpstr>Transforming Students</vt:lpstr>
      <vt:lpstr>Thank you</vt:lpstr>
    </vt:vector>
  </TitlesOfParts>
  <Company>Middlebury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Holler, Joseph R.</dc:creator>
  <cp:lastModifiedBy>Holler, Joseph R.</cp:lastModifiedBy>
  <cp:revision>109</cp:revision>
  <dcterms:created xsi:type="dcterms:W3CDTF">2019-08-21T14:26:03Z</dcterms:created>
  <dcterms:modified xsi:type="dcterms:W3CDTF">2019-08-30T06:58:18Z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0x01010029034CC56E19DE4FB883081D6E9B7C9E</vt:lpwstr>
  </property>
</Properties>
</file>

<file path=docProps/thumbnail.jpeg>
</file>